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8" r:id="rId3"/>
    <p:sldId id="311" r:id="rId4"/>
    <p:sldId id="315" r:id="rId5"/>
    <p:sldId id="316" r:id="rId6"/>
    <p:sldId id="317" r:id="rId7"/>
    <p:sldId id="31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7513-EAFA-4193-9CEB-F3854E40D1A1}" type="datetimeFigureOut">
              <a:rPr lang="de-DE" smtClean="0"/>
              <a:pPr/>
              <a:t>01.05.2020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F4FC9-3B88-4D09-B659-0E0A30F893A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88E43-0655-4FF2-9B21-3C8F90EAAA26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dirty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01.05.2017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  <a:cs typeface="Arial" pitchFamily="34" charset="0"/>
              </a:defRPr>
            </a:lvl1pPr>
          </a:lstStyle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25"/>
          <p:cNvSpPr>
            <a:spLocks noGrp="1"/>
          </p:cNvSpPr>
          <p:nvPr userDrawn="1">
            <p:ph type="ftr" sz="quarter" idx="11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dirty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024" y="3501008"/>
            <a:ext cx="8784976" cy="1143000"/>
          </a:xfrm>
          <a:prstGeom prst="rect">
            <a:avLst/>
          </a:prstGeo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512" y="1484784"/>
            <a:ext cx="8229600" cy="438912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5"/>
          <p:cNvSpPr>
            <a:spLocks noGrp="1"/>
          </p:cNvSpPr>
          <p:nvPr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402638" y="5346700"/>
            <a:ext cx="284162" cy="152400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defRPr/>
            </a:pPr>
            <a:fld id="{B7B8A67B-B837-4761-A2F4-2582B88EF8E2}" type="slidenum">
              <a:rPr lang="en-US" altLang="en-US" sz="100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pPr algn="ctr" eaLnBrk="1" hangingPunct="1">
                <a:defRPr/>
              </a:pPr>
              <a:t>‹Nr.›</a:t>
            </a:fld>
            <a:endParaRPr lang="en-US" altLang="en-US" sz="10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433450" y="71250"/>
            <a:ext cx="82296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7850"/>
            <a:ext cx="8229600" cy="38099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None/>
              <a:defRPr sz="2000">
                <a:solidFill>
                  <a:srgbClr val="254061"/>
                </a:solidFill>
              </a:defRPr>
            </a:lvl1pPr>
            <a:lvl2pPr marL="119063" indent="-119063">
              <a:spcBef>
                <a:spcPts val="600"/>
              </a:spcBef>
              <a:buFont typeface="Arial"/>
              <a:buNone/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57200" y="1728849"/>
            <a:ext cx="8229600" cy="4114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Font typeface="Arial"/>
              <a:buNone/>
              <a:defRPr sz="1600">
                <a:solidFill>
                  <a:srgbClr val="000000"/>
                </a:solidFill>
              </a:defRPr>
            </a:lvl1pPr>
            <a:lvl2pPr marL="119063" indent="-119063">
              <a:spcBef>
                <a:spcPts val="600"/>
              </a:spcBef>
              <a:buFont typeface="Arial"/>
              <a:buNone/>
              <a:defRPr sz="16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liennummernplatzhalter 11"/>
          <p:cNvSpPr>
            <a:spLocks noGrp="1"/>
          </p:cNvSpPr>
          <p:nvPr userDrawn="1">
            <p:ph type="sldNum" sz="quarter" idx="12"/>
          </p:nvPr>
        </p:nvSpPr>
        <p:spPr>
          <a:xfrm>
            <a:off x="7902444" y="6545237"/>
            <a:ext cx="762000" cy="196131"/>
          </a:xfrm>
          <a:prstGeom prst="rect">
            <a:avLst/>
          </a:prstGeom>
        </p:spPr>
        <p:txBody>
          <a:bodyPr/>
          <a:lstStyle/>
          <a:p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/>
              <a:t>‹Nr.›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Fußzeilenplatzhalter 12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480720"/>
            <a:ext cx="3816424" cy="404664"/>
          </a:xfrm>
          <a:prstGeom prst="rect">
            <a:avLst/>
          </a:prstGeo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∫ERVOANTRIEBSTECHNIK.DE    Alle Rechte vorbehalten.</a:t>
            </a:r>
          </a:p>
        </p:txBody>
      </p:sp>
      <p:sp>
        <p:nvSpPr>
          <p:cNvPr id="11" name="Datumsplatzhalter 20"/>
          <p:cNvSpPr>
            <a:spLocks noGrp="1"/>
          </p:cNvSpPr>
          <p:nvPr userDrawn="1">
            <p:ph type="dt" sz="half" idx="13"/>
          </p:nvPr>
        </p:nvSpPr>
        <p:spPr>
          <a:xfrm>
            <a:off x="431448" y="6473229"/>
            <a:ext cx="874440" cy="268139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</p:spTree>
    <p:extLst>
      <p:ext uri="{BB962C8B-B14F-4D97-AF65-F5344CB8AC3E}">
        <p14:creationId xmlns:p14="http://schemas.microsoft.com/office/powerpoint/2010/main" val="34636159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024" y="3501008"/>
            <a:ext cx="8784976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38912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  <a:cs typeface="Arial" pitchFamily="34" charset="0"/>
              </a:defRPr>
            </a:lvl1pPr>
          </a:lstStyle>
          <a:p>
            <a:r>
              <a:rPr lang="de-DE" dirty="0"/>
              <a:t>01.05.2017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rvoantriebstechn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024" y="3501008"/>
            <a:ext cx="8784976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j-lt"/>
                <a:cs typeface="Arial" pitchFamily="34" charset="0"/>
              </a:defRPr>
            </a:lvl1pPr>
          </a:lstStyle>
          <a:p>
            <a:r>
              <a:rPr lang="de-DE" dirty="0"/>
              <a:t>01.05.2017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ußzeilenplatzhalter 25"/>
          <p:cNvSpPr>
            <a:spLocks noGrp="1"/>
          </p:cNvSpPr>
          <p:nvPr userDrawn="1">
            <p:ph type="ftr" sz="quarter" idx="1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01.05.2017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762000" cy="365125"/>
          </a:xfrm>
          <a:prstGeom prst="rect">
            <a:avLst/>
          </a:prstGeom>
        </p:spPr>
        <p:txBody>
          <a:bodyPr/>
          <a:lstStyle/>
          <a:p>
            <a:fld id="{B4A3CA99-B404-4048-84A9-36AE77E281C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Fußzeilenplatzhalter 25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356350"/>
            <a:ext cx="3780504" cy="365125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© 2017.   ∫ERVOANTRIEBSTECHNIK.DE    Alle Rechte vorbehalten.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56000">
                <a:schemeClr val="accent1">
                  <a:tint val="66000"/>
                  <a:satMod val="160000"/>
                  <a:alpha val="0"/>
                </a:schemeClr>
              </a:gs>
              <a:gs pos="18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500000" scaled="0"/>
            <a:tileRect/>
          </a:gradFill>
          <a:ln w="6350">
            <a:noFill/>
          </a:ln>
          <a:effectLst>
            <a:outerShdw blurRad="50800" dist="38100" dir="16200000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177800"/>
            <a:endParaRPr lang="de-DE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gradFill flip="none" rotWithShape="1">
            <a:gsLst>
              <a:gs pos="56000">
                <a:schemeClr val="accent1">
                  <a:tint val="66000"/>
                  <a:satMod val="160000"/>
                  <a:alpha val="0"/>
                </a:schemeClr>
              </a:gs>
              <a:gs pos="18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500000" scaled="0"/>
            <a:tileRect/>
          </a:gradFill>
          <a:ln w="25400">
            <a:noFill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177800"/>
            <a:endParaRPr lang="de-DE" sz="4400" dirty="0">
              <a:solidFill>
                <a:schemeClr val="tx1"/>
              </a:solidFill>
              <a:latin typeface="+mj-lt"/>
            </a:endParaRPr>
          </a:p>
          <a:p>
            <a:pPr marL="177800"/>
            <a:endParaRPr lang="de-DE" sz="4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Grafik 8" descr="Logo 4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388424" y="44624"/>
            <a:ext cx="545898" cy="908664"/>
          </a:xfrm>
          <a:prstGeom prst="rect">
            <a:avLst/>
          </a:prstGeom>
        </p:spPr>
      </p:pic>
      <p:sp>
        <p:nvSpPr>
          <p:cNvPr id="19" name="Foliennummernplatzhalter 11"/>
          <p:cNvSpPr>
            <a:spLocks noGrp="1"/>
          </p:cNvSpPr>
          <p:nvPr userDrawn="1">
            <p:ph type="sldNum" sz="quarter" idx="4"/>
          </p:nvPr>
        </p:nvSpPr>
        <p:spPr>
          <a:xfrm>
            <a:off x="7902444" y="6617245"/>
            <a:ext cx="762000" cy="196131"/>
          </a:xfrm>
          <a:prstGeom prst="rect">
            <a:avLst/>
          </a:prstGeom>
        </p:spPr>
        <p:txBody>
          <a:bodyPr/>
          <a:lstStyle/>
          <a:p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/>
              <a:t>‹Nr.›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Fußzeilenplatzhalter 12"/>
          <p:cNvSpPr>
            <a:spLocks noGrp="1"/>
          </p:cNvSpPr>
          <p:nvPr userDrawn="1">
            <p:ph type="ftr" sz="quarter" idx="3"/>
          </p:nvPr>
        </p:nvSpPr>
        <p:spPr>
          <a:xfrm>
            <a:off x="2771760" y="6525344"/>
            <a:ext cx="3816424" cy="404664"/>
          </a:xfrm>
          <a:prstGeom prst="rect">
            <a:avLst/>
          </a:prstGeo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</a:t>
            </a:r>
            <a:r>
              <a:rPr lang="de-DE" sz="1000" b="1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.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DE    Alle Rechte vorbehalten.</a:t>
            </a:r>
          </a:p>
        </p:txBody>
      </p:sp>
      <p:sp>
        <p:nvSpPr>
          <p:cNvPr id="21" name="Datumsplatzhalter 20"/>
          <p:cNvSpPr>
            <a:spLocks noGrp="1"/>
          </p:cNvSpPr>
          <p:nvPr userDrawn="1">
            <p:ph type="dt" sz="half" idx="2"/>
          </p:nvPr>
        </p:nvSpPr>
        <p:spPr>
          <a:xfrm>
            <a:off x="431448" y="6545237"/>
            <a:ext cx="874440" cy="268139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ransition/>
  <p:hf hdr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4000">
              <a:srgbClr val="A9C6D3">
                <a:alpha val="5000"/>
              </a:srgbClr>
            </a:gs>
            <a:gs pos="100000">
              <a:schemeClr val="accent1">
                <a:tint val="44500"/>
                <a:satMod val="160000"/>
                <a:alpha val="5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31448" y="3314372"/>
            <a:ext cx="8229600" cy="690692"/>
          </a:xfrm>
        </p:spPr>
        <p:txBody>
          <a:bodyPr>
            <a:noAutofit/>
          </a:bodyPr>
          <a:lstStyle/>
          <a:p>
            <a:r>
              <a:rPr lang="de-DE" sz="4400" dirty="0">
                <a:solidFill>
                  <a:schemeClr val="tx1"/>
                </a:solidFill>
                <a:latin typeface="+mj-lt"/>
                <a:cs typeface="Arial" pitchFamily="34" charset="0"/>
              </a:rPr>
              <a:t>A-Flansch Wasserkühlung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971520" y="818652"/>
            <a:ext cx="6030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b="1" dirty="0">
                <a:latin typeface="Corbel" pitchFamily="34" charset="0"/>
                <a:cs typeface="Arial" pitchFamily="34" charset="0"/>
              </a:rPr>
              <a:t>∫</a:t>
            </a:r>
            <a:r>
              <a:rPr lang="de-DE" sz="4000" b="1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ervoantriebstechnik</a:t>
            </a:r>
            <a:r>
              <a:rPr lang="de-DE" sz="6000" b="1" dirty="0">
                <a:latin typeface="Corbel" pitchFamily="34" charset="0"/>
                <a:cs typeface="Arial" pitchFamily="34" charset="0"/>
              </a:rPr>
              <a:t>.</a:t>
            </a:r>
            <a:r>
              <a:rPr lang="de-DE" sz="4000" b="1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  <a:cs typeface="Arial" pitchFamily="34" charset="0"/>
              </a:rPr>
              <a:t>de</a:t>
            </a:r>
          </a:p>
        </p:txBody>
      </p:sp>
      <p:pic>
        <p:nvPicPr>
          <p:cNvPr id="18" name="Grafik 17" descr="Logo 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84" y="728640"/>
            <a:ext cx="1405990" cy="2340312"/>
          </a:xfrm>
          <a:prstGeom prst="rect">
            <a:avLst/>
          </a:prstGeom>
        </p:spPr>
      </p:pic>
      <p:sp>
        <p:nvSpPr>
          <p:cNvPr id="19" name="Inhaltsplatzhalter 18"/>
          <p:cNvSpPr>
            <a:spLocks noGrp="1"/>
          </p:cNvSpPr>
          <p:nvPr>
            <p:ph idx="1"/>
          </p:nvPr>
        </p:nvSpPr>
        <p:spPr>
          <a:xfrm>
            <a:off x="431448" y="4293096"/>
            <a:ext cx="8255352" cy="5760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sz="6400" dirty="0"/>
              <a:t>Thermisches 3-Körper-Modell für die A-Flansch-Wasserkühlung</a:t>
            </a:r>
          </a:p>
          <a:p>
            <a:pPr>
              <a:buNone/>
            </a:pPr>
            <a:r>
              <a:rPr lang="de-DE" sz="4800" dirty="0"/>
              <a:t>Revision V01.0</a:t>
            </a:r>
          </a:p>
        </p:txBody>
      </p:sp>
      <p:sp>
        <p:nvSpPr>
          <p:cNvPr id="20" name="Inhaltsplatzhalter 18"/>
          <p:cNvSpPr txBox="1">
            <a:spLocks/>
          </p:cNvSpPr>
          <p:nvPr/>
        </p:nvSpPr>
        <p:spPr>
          <a:xfrm>
            <a:off x="6642276" y="5499276"/>
            <a:ext cx="1710228" cy="36004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de-DE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Roland Fetzner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5" name="Freihandform 14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7" name="Freihandform 16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anchor="b"/>
          <a:lstStyle/>
          <a:p>
            <a:r>
              <a:rPr lang="de-DE" dirty="0">
                <a:latin typeface="Corbel" pitchFamily="34" charset="0"/>
              </a:rPr>
              <a:t>01.05.2017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8028384" y="6376243"/>
            <a:ext cx="762000" cy="293117"/>
          </a:xfrm>
        </p:spPr>
        <p:txBody>
          <a:bodyPr anchor="b"/>
          <a:lstStyle/>
          <a:p>
            <a:pPr algn="r"/>
            <a:fld id="{B4A3CA99-B404-4048-84A9-36AE77E281CB}" type="slidenum">
              <a:rPr lang="de-DE" sz="1000" smtClean="0">
                <a:latin typeface="Corbel" pitchFamily="34" charset="0"/>
              </a:rPr>
              <a:pPr algn="r"/>
              <a:t>1</a:t>
            </a:fld>
            <a:endParaRPr lang="de-DE" sz="1000" dirty="0">
              <a:latin typeface="Corbel" pitchFamily="34" charset="0"/>
            </a:endParaRPr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/>
        <p:txBody>
          <a:bodyPr anchor="b"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Thermisches Modell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708" y="1143000"/>
            <a:ext cx="8229600" cy="76200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Das vereinfachte 1-Körper-Modell (1-BODY-MODEL):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52400" y="4126468"/>
            <a:ext cx="788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TOT</a:t>
            </a:r>
            <a:endParaRPr lang="en-US" baseline="-25000" dirty="0"/>
          </a:p>
        </p:txBody>
      </p:sp>
      <p:sp>
        <p:nvSpPr>
          <p:cNvPr id="45" name="Textfeld 44"/>
          <p:cNvSpPr txBox="1"/>
          <p:nvPr/>
        </p:nvSpPr>
        <p:spPr>
          <a:xfrm>
            <a:off x="2912151" y="5802868"/>
            <a:ext cx="115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U </a:t>
            </a:r>
            <a:r>
              <a:rPr lang="de-DE" dirty="0"/>
              <a:t>= 40°</a:t>
            </a:r>
            <a:endParaRPr lang="en-US" baseline="-25000" dirty="0"/>
          </a:p>
        </p:txBody>
      </p:sp>
      <p:sp>
        <p:nvSpPr>
          <p:cNvPr id="61" name="Geschweifte Klammer rechts 60"/>
          <p:cNvSpPr/>
          <p:nvPr/>
        </p:nvSpPr>
        <p:spPr>
          <a:xfrm>
            <a:off x="3650819" y="2960794"/>
            <a:ext cx="235381" cy="2678006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Ellipse 53"/>
          <p:cNvSpPr/>
          <p:nvPr/>
        </p:nvSpPr>
        <p:spPr>
          <a:xfrm>
            <a:off x="914400" y="41148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69" name="Gerade Verbindung mit Pfeil 68"/>
          <p:cNvCxnSpPr/>
          <p:nvPr/>
        </p:nvCxnSpPr>
        <p:spPr>
          <a:xfrm>
            <a:off x="3362989" y="2943930"/>
            <a:ext cx="0" cy="26948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2743200" y="4119069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</a:t>
            </a:r>
            <a:endParaRPr lang="en-US" baseline="-25000" dirty="0"/>
          </a:p>
        </p:txBody>
      </p:sp>
      <p:cxnSp>
        <p:nvCxnSpPr>
          <p:cNvPr id="77" name="Gerade Verbindung 76"/>
          <p:cNvCxnSpPr>
            <a:endCxn id="54" idx="6"/>
          </p:cNvCxnSpPr>
          <p:nvPr/>
        </p:nvCxnSpPr>
        <p:spPr>
          <a:xfrm>
            <a:off x="916793" y="4343400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>
            <a:stCxn id="54" idx="0"/>
          </p:cNvCxnSpPr>
          <p:nvPr/>
        </p:nvCxnSpPr>
        <p:spPr>
          <a:xfrm flipV="1">
            <a:off x="1143000" y="2943931"/>
            <a:ext cx="2036" cy="11708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endCxn id="54" idx="4"/>
          </p:cNvCxnSpPr>
          <p:nvPr/>
        </p:nvCxnSpPr>
        <p:spPr>
          <a:xfrm flipH="1" flipV="1">
            <a:off x="1143000" y="4572000"/>
            <a:ext cx="2036" cy="10668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1143000" y="2943930"/>
            <a:ext cx="1527874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5400000">
            <a:off x="2423011" y="4249122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Gerade Verbindung 82"/>
          <p:cNvCxnSpPr/>
          <p:nvPr/>
        </p:nvCxnSpPr>
        <p:spPr>
          <a:xfrm>
            <a:off x="1828799" y="4385387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1828800" y="4267200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2058398" y="2956426"/>
            <a:ext cx="2" cy="131077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2058399" y="4385387"/>
            <a:ext cx="1" cy="1253414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>
            <a:stCxn id="82" idx="1"/>
          </p:cNvCxnSpPr>
          <p:nvPr/>
        </p:nvCxnSpPr>
        <p:spPr>
          <a:xfrm flipV="1">
            <a:off x="2667000" y="2943931"/>
            <a:ext cx="9324" cy="11374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endCxn id="82" idx="3"/>
          </p:cNvCxnSpPr>
          <p:nvPr/>
        </p:nvCxnSpPr>
        <p:spPr>
          <a:xfrm flipV="1">
            <a:off x="2665263" y="4569311"/>
            <a:ext cx="1737" cy="10694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1139126" y="5638800"/>
            <a:ext cx="1527874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1411512" y="4126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</a:t>
            </a:r>
            <a:endParaRPr lang="en-US" baseline="-25000" dirty="0"/>
          </a:p>
        </p:txBody>
      </p:sp>
      <p:cxnSp>
        <p:nvCxnSpPr>
          <p:cNvPr id="91" name="Gerade Verbindung mit Pfeil 90"/>
          <p:cNvCxnSpPr/>
          <p:nvPr/>
        </p:nvCxnSpPr>
        <p:spPr>
          <a:xfrm flipV="1">
            <a:off x="962168" y="361181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3825533" y="4115131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100K</a:t>
            </a:r>
            <a:endParaRPr lang="en-US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2912151" y="243840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CU </a:t>
            </a:r>
            <a:r>
              <a:rPr lang="de-DE" dirty="0"/>
              <a:t>= 140°</a:t>
            </a:r>
            <a:endParaRPr lang="en-US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334000" y="1905000"/>
                <a:ext cx="3495188" cy="4352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Temperatur-Abfall:</a:t>
                </a:r>
              </a:p>
              <a:p>
                <a:endParaRPr lang="de-DE" dirty="0"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𝑉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𝜗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/>
                            </a:rPr>
                            <m:t>𝑊</m:t>
                          </m:r>
                          <m:r>
                            <a:rPr lang="de-DE" i="1">
                              <a:latin typeface="Cambria Math"/>
                            </a:rPr>
                            <m:t>∗</m:t>
                          </m:r>
                          <m:f>
                            <m:f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i="1">
                                  <a:latin typeface="Cambria Math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de-DE" i="1">
                                  <a:latin typeface="Cambria Math"/>
                                </a:rPr>
                                <m:t>𝑊</m:t>
                              </m:r>
                            </m:den>
                          </m:f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r>
                            <a:rPr lang="de-DE" i="1">
                              <a:latin typeface="Cambria Math"/>
                            </a:rPr>
                            <m:t>𝐾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de-DE" dirty="0"/>
              </a:p>
              <a:p>
                <a:r>
                  <a:rPr lang="de-DE" dirty="0"/>
                  <a:t>Thermische Zeitkonstante:</a:t>
                </a: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𝜗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∗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  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𝑊</m:t>
                              </m:r>
                            </m:den>
                          </m:f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𝑊𝑠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𝐾</m:t>
                              </m:r>
                            </m:den>
                          </m:f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de-DE" dirty="0"/>
              </a:p>
              <a:p>
                <a:r>
                  <a:rPr lang="de-DE" dirty="0"/>
                  <a:t>Wärmekapazität:</a:t>
                </a:r>
              </a:p>
              <a:p>
                <a:endParaRPr lang="de-D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𝜗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de-DE" b="0" i="1" smtClean="0">
                        <a:latin typeface="Cambria Math"/>
                      </a:rPr>
                      <m:t>𝑚</m:t>
                    </m:r>
                    <m:r>
                      <a:rPr lang="de-DE" b="0" i="1" smtClean="0">
                        <a:latin typeface="Cambria Math"/>
                      </a:rPr>
                      <m:t>∗</m:t>
                    </m:r>
                    <m:r>
                      <a:rPr lang="de-DE" b="0" i="1" smtClean="0">
                        <a:latin typeface="Cambria Math"/>
                      </a:rPr>
                      <m:t>𝑐</m:t>
                    </m:r>
                    <m:r>
                      <a:rPr lang="de-DE" b="0" i="1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𝑘𝑔</m:t>
                        </m:r>
                        <m:r>
                          <a:rPr lang="de-DE" b="0" i="1" smtClean="0">
                            <a:latin typeface="Cambria Math"/>
                          </a:rPr>
                          <m:t>∗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𝑊𝑠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/>
                              </a:rPr>
                              <m:t>𝑘𝑔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∗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𝐾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c = spez. Wärmekapazität       </a:t>
                </a: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905000"/>
                <a:ext cx="3495188" cy="435266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96" t="-700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Datumsplatzhalter 29"/>
          <p:cNvSpPr>
            <a:spLocks noGrp="1"/>
          </p:cNvSpPr>
          <p:nvPr>
            <p:ph type="dt" sz="half" idx="13"/>
          </p:nvPr>
        </p:nvSpPr>
        <p:spPr>
          <a:xfrm>
            <a:off x="431448" y="6545237"/>
            <a:ext cx="874440" cy="268139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 algn="r"/>
              <a:t>2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Fußzeilenplatzhalt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</p:spTree>
    <p:extLst>
      <p:ext uri="{BB962C8B-B14F-4D97-AF65-F5344CB8AC3E}">
        <p14:creationId xmlns:p14="http://schemas.microsoft.com/office/powerpoint/2010/main" val="41468737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Thermisches Modell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708" y="1143000"/>
            <a:ext cx="8621912" cy="48575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Das 3-Körper-Modell (3-BODY-MODEL):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65858" y="4108384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CU</a:t>
            </a:r>
            <a:endParaRPr lang="en-US" baseline="-25000" dirty="0"/>
          </a:p>
        </p:txBody>
      </p:sp>
      <p:sp>
        <p:nvSpPr>
          <p:cNvPr id="45" name="Textfeld 44"/>
          <p:cNvSpPr txBox="1"/>
          <p:nvPr/>
        </p:nvSpPr>
        <p:spPr>
          <a:xfrm>
            <a:off x="6946922" y="5928918"/>
            <a:ext cx="115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U </a:t>
            </a:r>
            <a:r>
              <a:rPr lang="de-DE" dirty="0"/>
              <a:t>= 40°</a:t>
            </a:r>
            <a:endParaRPr lang="en-US" baseline="-25000" dirty="0"/>
          </a:p>
        </p:txBody>
      </p:sp>
      <p:sp>
        <p:nvSpPr>
          <p:cNvPr id="61" name="Geschweifte Klammer rechts 60"/>
          <p:cNvSpPr/>
          <p:nvPr/>
        </p:nvSpPr>
        <p:spPr>
          <a:xfrm>
            <a:off x="7316218" y="1998012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Ellipse 53"/>
          <p:cNvSpPr/>
          <p:nvPr/>
        </p:nvSpPr>
        <p:spPr>
          <a:xfrm>
            <a:off x="744837" y="3786243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6732300" y="174133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217158" y="2316671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CU-FE</a:t>
            </a:r>
            <a:endParaRPr lang="en-US" baseline="-25000" dirty="0"/>
          </a:p>
        </p:txBody>
      </p:sp>
      <p:cxnSp>
        <p:nvCxnSpPr>
          <p:cNvPr id="77" name="Gerade Verbindung 76"/>
          <p:cNvCxnSpPr>
            <a:stCxn id="54" idx="2"/>
            <a:endCxn id="54" idx="6"/>
          </p:cNvCxnSpPr>
          <p:nvPr/>
        </p:nvCxnSpPr>
        <p:spPr>
          <a:xfrm>
            <a:off x="744837" y="401484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>
            <a:stCxn id="54" idx="0"/>
          </p:cNvCxnSpPr>
          <p:nvPr/>
        </p:nvCxnSpPr>
        <p:spPr>
          <a:xfrm flipV="1">
            <a:off x="973437" y="1817414"/>
            <a:ext cx="0" cy="19688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endCxn id="54" idx="4"/>
          </p:cNvCxnSpPr>
          <p:nvPr/>
        </p:nvCxnSpPr>
        <p:spPr>
          <a:xfrm flipV="1">
            <a:off x="971500" y="4243443"/>
            <a:ext cx="1937" cy="19057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973437" y="1817414"/>
            <a:ext cx="215207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5400000">
            <a:off x="2875880" y="2457228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Gerade Verbindung 82"/>
          <p:cNvCxnSpPr/>
          <p:nvPr/>
        </p:nvCxnSpPr>
        <p:spPr>
          <a:xfrm>
            <a:off x="1460797" y="2598723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1460798" y="2480536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1688201" y="1817414"/>
            <a:ext cx="1097" cy="66312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689298" y="2598724"/>
            <a:ext cx="6960" cy="3550422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>
            <a:stCxn id="82" idx="1"/>
          </p:cNvCxnSpPr>
          <p:nvPr/>
        </p:nvCxnSpPr>
        <p:spPr>
          <a:xfrm flipV="1">
            <a:off x="3119869" y="1817414"/>
            <a:ext cx="0" cy="472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endCxn id="82" idx="3"/>
          </p:cNvCxnSpPr>
          <p:nvPr/>
        </p:nvCxnSpPr>
        <p:spPr>
          <a:xfrm flipH="1" flipV="1">
            <a:off x="3119869" y="2777417"/>
            <a:ext cx="5644" cy="47613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V="1">
            <a:off x="986726" y="6145079"/>
            <a:ext cx="3587066" cy="4067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971500" y="252416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CU</a:t>
            </a:r>
            <a:endParaRPr lang="en-US" baseline="-25000" dirty="0"/>
          </a:p>
        </p:txBody>
      </p:sp>
      <p:cxnSp>
        <p:nvCxnSpPr>
          <p:cNvPr id="91" name="Gerade Verbindung mit Pfeil 90"/>
          <p:cNvCxnSpPr/>
          <p:nvPr/>
        </p:nvCxnSpPr>
        <p:spPr>
          <a:xfrm flipV="1">
            <a:off x="646531" y="382034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7676363" y="2348880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15K</a:t>
            </a:r>
            <a:endParaRPr lang="en-US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793932" y="162880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CU </a:t>
            </a:r>
            <a:r>
              <a:rPr lang="de-DE" dirty="0"/>
              <a:t>= 140°</a:t>
            </a:r>
            <a:endParaRPr lang="en-US" baseline="-25000" dirty="0"/>
          </a:p>
        </p:txBody>
      </p:sp>
      <p:sp>
        <p:nvSpPr>
          <p:cNvPr id="109" name="Rechteck 108"/>
          <p:cNvSpPr/>
          <p:nvPr/>
        </p:nvSpPr>
        <p:spPr>
          <a:xfrm rot="5400000">
            <a:off x="3607911" y="3902636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hteck 109"/>
          <p:cNvSpPr/>
          <p:nvPr/>
        </p:nvSpPr>
        <p:spPr>
          <a:xfrm rot="5400000">
            <a:off x="4329803" y="5339791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5" name="Gerade Verbindung 114"/>
          <p:cNvCxnSpPr/>
          <p:nvPr/>
        </p:nvCxnSpPr>
        <p:spPr>
          <a:xfrm>
            <a:off x="3159348" y="3253546"/>
            <a:ext cx="68406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3853692" y="4693746"/>
            <a:ext cx="720100" cy="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2898107" y="4045162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2898108" y="392697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2411700" y="3964364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FE</a:t>
            </a:r>
            <a:endParaRPr lang="en-US" baseline="-25000" dirty="0"/>
          </a:p>
        </p:txBody>
      </p:sp>
      <p:cxnSp>
        <p:nvCxnSpPr>
          <p:cNvPr id="121" name="Gerade Verbindung 120"/>
          <p:cNvCxnSpPr/>
          <p:nvPr/>
        </p:nvCxnSpPr>
        <p:spPr>
          <a:xfrm>
            <a:off x="3614914" y="545673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3614915" y="5338548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3265204" y="5341836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AL</a:t>
            </a:r>
            <a:endParaRPr lang="en-US" baseline="-25000" dirty="0"/>
          </a:p>
        </p:txBody>
      </p:sp>
      <p:cxnSp>
        <p:nvCxnSpPr>
          <p:cNvPr id="125" name="Gerade Verbindung 124"/>
          <p:cNvCxnSpPr/>
          <p:nvPr/>
        </p:nvCxnSpPr>
        <p:spPr>
          <a:xfrm flipH="1" flipV="1">
            <a:off x="3125512" y="3253546"/>
            <a:ext cx="4040" cy="673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V="1">
            <a:off x="3125510" y="4045163"/>
            <a:ext cx="2" cy="2103984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stCxn id="109" idx="1"/>
          </p:cNvCxnSpPr>
          <p:nvPr/>
        </p:nvCxnSpPr>
        <p:spPr>
          <a:xfrm flipH="1" flipV="1">
            <a:off x="3850163" y="3253546"/>
            <a:ext cx="1737" cy="4813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>
            <a:endCxn id="109" idx="3"/>
          </p:cNvCxnSpPr>
          <p:nvPr/>
        </p:nvCxnSpPr>
        <p:spPr>
          <a:xfrm flipH="1" flipV="1">
            <a:off x="3851900" y="4222825"/>
            <a:ext cx="1792" cy="470921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3851900" y="4693746"/>
            <a:ext cx="1308" cy="6448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stCxn id="110" idx="1"/>
          </p:cNvCxnSpPr>
          <p:nvPr/>
        </p:nvCxnSpPr>
        <p:spPr>
          <a:xfrm flipH="1" flipV="1">
            <a:off x="4571754" y="4690928"/>
            <a:ext cx="2038" cy="4810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V="1">
            <a:off x="3853692" y="5456735"/>
            <a:ext cx="0" cy="692412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>
            <a:endCxn id="110" idx="3"/>
          </p:cNvCxnSpPr>
          <p:nvPr/>
        </p:nvCxnSpPr>
        <p:spPr>
          <a:xfrm flipV="1">
            <a:off x="4573792" y="5659980"/>
            <a:ext cx="0" cy="489166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feld 173"/>
          <p:cNvSpPr txBox="1"/>
          <p:nvPr/>
        </p:nvSpPr>
        <p:spPr>
          <a:xfrm>
            <a:off x="1730103" y="475647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FE</a:t>
            </a:r>
            <a:endParaRPr lang="en-US" baseline="-25000" dirty="0"/>
          </a:p>
        </p:txBody>
      </p:sp>
      <p:sp>
        <p:nvSpPr>
          <p:cNvPr id="175" name="Ellipse 174"/>
          <p:cNvSpPr/>
          <p:nvPr/>
        </p:nvSpPr>
        <p:spPr>
          <a:xfrm>
            <a:off x="2176913" y="4452576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176" name="Gerade Verbindung 175"/>
          <p:cNvCxnSpPr>
            <a:stCxn id="175" idx="2"/>
            <a:endCxn id="175" idx="6"/>
          </p:cNvCxnSpPr>
          <p:nvPr/>
        </p:nvCxnSpPr>
        <p:spPr>
          <a:xfrm>
            <a:off x="2176913" y="4681176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>
            <a:stCxn id="175" idx="0"/>
          </p:cNvCxnSpPr>
          <p:nvPr/>
        </p:nvCxnSpPr>
        <p:spPr>
          <a:xfrm flipV="1">
            <a:off x="2405513" y="3253546"/>
            <a:ext cx="4250" cy="1199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>
            <a:endCxn id="175" idx="4"/>
          </p:cNvCxnSpPr>
          <p:nvPr/>
        </p:nvCxnSpPr>
        <p:spPr>
          <a:xfrm flipH="1" flipV="1">
            <a:off x="2405513" y="4909776"/>
            <a:ext cx="4250" cy="1235303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2411700" y="3253546"/>
            <a:ext cx="68406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feld 185"/>
          <p:cNvSpPr txBox="1"/>
          <p:nvPr/>
        </p:nvSpPr>
        <p:spPr>
          <a:xfrm>
            <a:off x="4022942" y="378624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FE-AL</a:t>
            </a:r>
            <a:endParaRPr lang="en-US" baseline="-25000" dirty="0"/>
          </a:p>
        </p:txBody>
      </p:sp>
      <p:sp>
        <p:nvSpPr>
          <p:cNvPr id="187" name="Textfeld 186"/>
          <p:cNvSpPr txBox="1"/>
          <p:nvPr/>
        </p:nvSpPr>
        <p:spPr>
          <a:xfrm>
            <a:off x="4787611" y="5231325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AL-U</a:t>
            </a:r>
            <a:endParaRPr lang="en-US" baseline="-25000" dirty="0"/>
          </a:p>
        </p:txBody>
      </p:sp>
      <p:cxnSp>
        <p:nvCxnSpPr>
          <p:cNvPr id="188" name="Gerade Verbindung mit Pfeil 187"/>
          <p:cNvCxnSpPr/>
          <p:nvPr/>
        </p:nvCxnSpPr>
        <p:spPr>
          <a:xfrm flipV="1">
            <a:off x="2078625" y="451148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mit Pfeil 193"/>
          <p:cNvCxnSpPr/>
          <p:nvPr/>
        </p:nvCxnSpPr>
        <p:spPr>
          <a:xfrm flipH="1">
            <a:off x="6732300" y="325354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mit Pfeil 194"/>
          <p:cNvCxnSpPr/>
          <p:nvPr/>
        </p:nvCxnSpPr>
        <p:spPr>
          <a:xfrm flipH="1">
            <a:off x="6732300" y="4769824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feld 195"/>
          <p:cNvSpPr txBox="1"/>
          <p:nvPr/>
        </p:nvSpPr>
        <p:spPr>
          <a:xfrm>
            <a:off x="7668430" y="3818410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20K</a:t>
            </a:r>
            <a:endParaRPr lang="en-US" baseline="-25000" dirty="0"/>
          </a:p>
        </p:txBody>
      </p:sp>
      <p:sp>
        <p:nvSpPr>
          <p:cNvPr id="197" name="Textfeld 196"/>
          <p:cNvSpPr txBox="1"/>
          <p:nvPr/>
        </p:nvSpPr>
        <p:spPr>
          <a:xfrm>
            <a:off x="7676363" y="5267892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65K</a:t>
            </a:r>
            <a:endParaRPr lang="en-US" baseline="-25000" dirty="0"/>
          </a:p>
        </p:txBody>
      </p:sp>
      <p:sp>
        <p:nvSpPr>
          <p:cNvPr id="198" name="Textfeld 197"/>
          <p:cNvSpPr txBox="1"/>
          <p:nvPr/>
        </p:nvSpPr>
        <p:spPr>
          <a:xfrm>
            <a:off x="6835466" y="306888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FE </a:t>
            </a:r>
            <a:r>
              <a:rPr lang="de-DE" dirty="0"/>
              <a:t>= 125°</a:t>
            </a:r>
            <a:endParaRPr lang="en-US" baseline="-25000" dirty="0"/>
          </a:p>
        </p:txBody>
      </p:sp>
      <p:sp>
        <p:nvSpPr>
          <p:cNvPr id="199" name="Textfeld 198"/>
          <p:cNvSpPr txBox="1"/>
          <p:nvPr/>
        </p:nvSpPr>
        <p:spPr>
          <a:xfrm>
            <a:off x="6831159" y="4537696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AL </a:t>
            </a:r>
            <a:r>
              <a:rPr lang="de-DE" dirty="0"/>
              <a:t>= 105°</a:t>
            </a:r>
            <a:endParaRPr lang="en-US" baseline="-25000" dirty="0"/>
          </a:p>
        </p:txBody>
      </p:sp>
      <p:sp>
        <p:nvSpPr>
          <p:cNvPr id="200" name="Geschweifte Klammer rechts 199"/>
          <p:cNvSpPr/>
          <p:nvPr/>
        </p:nvSpPr>
        <p:spPr>
          <a:xfrm>
            <a:off x="7308380" y="34695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Geschweifte Klammer rechts 200"/>
          <p:cNvSpPr/>
          <p:nvPr/>
        </p:nvSpPr>
        <p:spPr>
          <a:xfrm>
            <a:off x="7308380" y="49097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Textfeld 201"/>
          <p:cNvSpPr txBox="1"/>
          <p:nvPr/>
        </p:nvSpPr>
        <p:spPr>
          <a:xfrm>
            <a:off x="4216766" y="2350814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15%*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203" name="Textfeld 202"/>
          <p:cNvSpPr txBox="1"/>
          <p:nvPr/>
        </p:nvSpPr>
        <p:spPr>
          <a:xfrm>
            <a:off x="4938577" y="3829626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20%*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204" name="Textfeld 203"/>
          <p:cNvSpPr txBox="1"/>
          <p:nvPr/>
        </p:nvSpPr>
        <p:spPr>
          <a:xfrm>
            <a:off x="5542474" y="5269826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65%*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67" name="Datumsplatzhalter 66"/>
          <p:cNvSpPr>
            <a:spLocks noGrp="1"/>
          </p:cNvSpPr>
          <p:nvPr>
            <p:ph type="dt" sz="half" idx="13"/>
          </p:nvPr>
        </p:nvSpPr>
        <p:spPr>
          <a:xfrm>
            <a:off x="431448" y="6545237"/>
            <a:ext cx="874440" cy="268139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 algn="r"/>
              <a:t>3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Fußzeilenplatzhalter 69"/>
          <p:cNvSpPr>
            <a:spLocks noGrp="1"/>
          </p:cNvSpPr>
          <p:nvPr>
            <p:ph type="ftr" sz="quarter" idx="3"/>
          </p:nvPr>
        </p:nvSpPr>
        <p:spPr>
          <a:xfrm>
            <a:off x="2771760" y="6453336"/>
            <a:ext cx="3816424" cy="404664"/>
          </a:xfr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</p:spTree>
    <p:extLst>
      <p:ext uri="{BB962C8B-B14F-4D97-AF65-F5344CB8AC3E}">
        <p14:creationId xmlns:p14="http://schemas.microsoft.com/office/powerpoint/2010/main" val="2013981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3" grpId="0" animBg="1"/>
      <p:bldP spid="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Thermisches Modell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708" y="1143000"/>
            <a:ext cx="8621912" cy="48575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Das 3-Körper-Modell (3-BODY-MODEL) mit Wellendichtring WD: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65858" y="4108384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CU</a:t>
            </a:r>
            <a:endParaRPr lang="en-US" baseline="-25000" dirty="0"/>
          </a:p>
        </p:txBody>
      </p:sp>
      <p:sp>
        <p:nvSpPr>
          <p:cNvPr id="45" name="Textfeld 44"/>
          <p:cNvSpPr txBox="1"/>
          <p:nvPr/>
        </p:nvSpPr>
        <p:spPr>
          <a:xfrm>
            <a:off x="6946922" y="5928918"/>
            <a:ext cx="115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U </a:t>
            </a:r>
            <a:r>
              <a:rPr lang="de-DE" dirty="0"/>
              <a:t>= 40°</a:t>
            </a:r>
            <a:endParaRPr lang="en-US" baseline="-25000" dirty="0"/>
          </a:p>
        </p:txBody>
      </p:sp>
      <p:sp>
        <p:nvSpPr>
          <p:cNvPr id="61" name="Geschweifte Klammer rechts 60"/>
          <p:cNvSpPr/>
          <p:nvPr/>
        </p:nvSpPr>
        <p:spPr>
          <a:xfrm>
            <a:off x="7316218" y="1998012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Ellipse 53"/>
          <p:cNvSpPr/>
          <p:nvPr/>
        </p:nvSpPr>
        <p:spPr>
          <a:xfrm>
            <a:off x="744837" y="3786243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6732300" y="174133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217158" y="2162609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CU-FE   </a:t>
            </a:r>
            <a:r>
              <a:rPr lang="de-DE" b="1" dirty="0"/>
              <a:t>mit EXPOXY</a:t>
            </a:r>
            <a:endParaRPr lang="en-US" b="1" dirty="0"/>
          </a:p>
        </p:txBody>
      </p:sp>
      <p:cxnSp>
        <p:nvCxnSpPr>
          <p:cNvPr id="77" name="Gerade Verbindung 76"/>
          <p:cNvCxnSpPr>
            <a:stCxn id="54" idx="2"/>
            <a:endCxn id="54" idx="6"/>
          </p:cNvCxnSpPr>
          <p:nvPr/>
        </p:nvCxnSpPr>
        <p:spPr>
          <a:xfrm>
            <a:off x="744837" y="401484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>
            <a:stCxn id="54" idx="0"/>
          </p:cNvCxnSpPr>
          <p:nvPr/>
        </p:nvCxnSpPr>
        <p:spPr>
          <a:xfrm flipV="1">
            <a:off x="973437" y="1817414"/>
            <a:ext cx="0" cy="19688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endCxn id="54" idx="4"/>
          </p:cNvCxnSpPr>
          <p:nvPr/>
        </p:nvCxnSpPr>
        <p:spPr>
          <a:xfrm flipV="1">
            <a:off x="971500" y="4243443"/>
            <a:ext cx="1937" cy="19057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973437" y="1817414"/>
            <a:ext cx="215207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5400000">
            <a:off x="2875880" y="2457228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Gerade Verbindung 82"/>
          <p:cNvCxnSpPr/>
          <p:nvPr/>
        </p:nvCxnSpPr>
        <p:spPr>
          <a:xfrm>
            <a:off x="1460797" y="2598723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1460798" y="2480536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1688201" y="1817414"/>
            <a:ext cx="1097" cy="66312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689298" y="2598724"/>
            <a:ext cx="6960" cy="3550422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>
            <a:stCxn id="82" idx="1"/>
          </p:cNvCxnSpPr>
          <p:nvPr/>
        </p:nvCxnSpPr>
        <p:spPr>
          <a:xfrm flipV="1">
            <a:off x="3119869" y="1817414"/>
            <a:ext cx="0" cy="472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endCxn id="82" idx="3"/>
          </p:cNvCxnSpPr>
          <p:nvPr/>
        </p:nvCxnSpPr>
        <p:spPr>
          <a:xfrm flipH="1" flipV="1">
            <a:off x="3119869" y="2777417"/>
            <a:ext cx="5644" cy="47613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>
            <a:cxnSpLocks/>
          </p:cNvCxnSpPr>
          <p:nvPr/>
        </p:nvCxnSpPr>
        <p:spPr>
          <a:xfrm>
            <a:off x="986726" y="6149147"/>
            <a:ext cx="4277000" cy="2817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1674852" y="212656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CU</a:t>
            </a:r>
            <a:endParaRPr lang="en-US" baseline="-25000" dirty="0"/>
          </a:p>
        </p:txBody>
      </p:sp>
      <p:cxnSp>
        <p:nvCxnSpPr>
          <p:cNvPr id="91" name="Gerade Verbindung mit Pfeil 90"/>
          <p:cNvCxnSpPr/>
          <p:nvPr/>
        </p:nvCxnSpPr>
        <p:spPr>
          <a:xfrm flipV="1">
            <a:off x="646531" y="382034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7676363" y="2348880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12K</a:t>
            </a:r>
            <a:endParaRPr lang="en-US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793932" y="162880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CU </a:t>
            </a:r>
            <a:r>
              <a:rPr lang="de-DE" dirty="0"/>
              <a:t>= 140°</a:t>
            </a:r>
            <a:endParaRPr lang="en-US" baseline="-25000" dirty="0"/>
          </a:p>
        </p:txBody>
      </p:sp>
      <p:sp>
        <p:nvSpPr>
          <p:cNvPr id="109" name="Rechteck 108"/>
          <p:cNvSpPr/>
          <p:nvPr/>
        </p:nvSpPr>
        <p:spPr>
          <a:xfrm rot="5400000">
            <a:off x="4299883" y="3902636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hteck 109"/>
          <p:cNvSpPr/>
          <p:nvPr/>
        </p:nvSpPr>
        <p:spPr>
          <a:xfrm rot="5400000">
            <a:off x="5021775" y="5339791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5" name="Gerade Verbindung 114"/>
          <p:cNvCxnSpPr>
            <a:cxnSpLocks/>
          </p:cNvCxnSpPr>
          <p:nvPr/>
        </p:nvCxnSpPr>
        <p:spPr>
          <a:xfrm>
            <a:off x="3159348" y="3253546"/>
            <a:ext cx="138278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cxnSpLocks/>
          </p:cNvCxnSpPr>
          <p:nvPr/>
        </p:nvCxnSpPr>
        <p:spPr>
          <a:xfrm>
            <a:off x="4543626" y="4702684"/>
            <a:ext cx="720100" cy="167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2898107" y="4045162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2898108" y="392697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3131698" y="358834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FE</a:t>
            </a:r>
            <a:endParaRPr lang="en-US" baseline="-25000" dirty="0"/>
          </a:p>
        </p:txBody>
      </p:sp>
      <p:cxnSp>
        <p:nvCxnSpPr>
          <p:cNvPr id="121" name="Gerade Verbindung 120"/>
          <p:cNvCxnSpPr/>
          <p:nvPr/>
        </p:nvCxnSpPr>
        <p:spPr>
          <a:xfrm>
            <a:off x="4306886" y="545673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4306887" y="5338548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4521288" y="4974218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AL</a:t>
            </a:r>
            <a:endParaRPr lang="en-US" baseline="-25000" dirty="0"/>
          </a:p>
        </p:txBody>
      </p:sp>
      <p:cxnSp>
        <p:nvCxnSpPr>
          <p:cNvPr id="125" name="Gerade Verbindung 124"/>
          <p:cNvCxnSpPr/>
          <p:nvPr/>
        </p:nvCxnSpPr>
        <p:spPr>
          <a:xfrm flipH="1" flipV="1">
            <a:off x="3125512" y="3253546"/>
            <a:ext cx="4040" cy="673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V="1">
            <a:off x="3125510" y="4045163"/>
            <a:ext cx="2" cy="2103984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stCxn id="109" idx="1"/>
          </p:cNvCxnSpPr>
          <p:nvPr/>
        </p:nvCxnSpPr>
        <p:spPr>
          <a:xfrm flipH="1" flipV="1">
            <a:off x="4542135" y="3253546"/>
            <a:ext cx="1737" cy="4813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>
            <a:endCxn id="109" idx="3"/>
          </p:cNvCxnSpPr>
          <p:nvPr/>
        </p:nvCxnSpPr>
        <p:spPr>
          <a:xfrm flipH="1" flipV="1">
            <a:off x="4543872" y="4222825"/>
            <a:ext cx="1792" cy="470921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4543872" y="4693746"/>
            <a:ext cx="1308" cy="6448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cxnSpLocks/>
            <a:stCxn id="110" idx="1"/>
          </p:cNvCxnSpPr>
          <p:nvPr/>
        </p:nvCxnSpPr>
        <p:spPr>
          <a:xfrm flipH="1" flipV="1">
            <a:off x="5263726" y="4702684"/>
            <a:ext cx="2038" cy="4693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V="1">
            <a:off x="4545664" y="5456735"/>
            <a:ext cx="0" cy="692412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>
            <a:endCxn id="110" idx="3"/>
          </p:cNvCxnSpPr>
          <p:nvPr/>
        </p:nvCxnSpPr>
        <p:spPr>
          <a:xfrm flipV="1">
            <a:off x="5265764" y="5659980"/>
            <a:ext cx="0" cy="489166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feld 173"/>
          <p:cNvSpPr txBox="1"/>
          <p:nvPr/>
        </p:nvSpPr>
        <p:spPr>
          <a:xfrm>
            <a:off x="1730103" y="475647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FE</a:t>
            </a:r>
            <a:endParaRPr lang="en-US" baseline="-25000" dirty="0"/>
          </a:p>
        </p:txBody>
      </p:sp>
      <p:sp>
        <p:nvSpPr>
          <p:cNvPr id="175" name="Ellipse 174"/>
          <p:cNvSpPr/>
          <p:nvPr/>
        </p:nvSpPr>
        <p:spPr>
          <a:xfrm>
            <a:off x="2176913" y="4452576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176" name="Gerade Verbindung 175"/>
          <p:cNvCxnSpPr>
            <a:stCxn id="175" idx="2"/>
            <a:endCxn id="175" idx="6"/>
          </p:cNvCxnSpPr>
          <p:nvPr/>
        </p:nvCxnSpPr>
        <p:spPr>
          <a:xfrm>
            <a:off x="2176913" y="4681176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>
            <a:stCxn id="175" idx="0"/>
          </p:cNvCxnSpPr>
          <p:nvPr/>
        </p:nvCxnSpPr>
        <p:spPr>
          <a:xfrm flipV="1">
            <a:off x="2405513" y="3253546"/>
            <a:ext cx="4250" cy="1199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>
            <a:endCxn id="175" idx="4"/>
          </p:cNvCxnSpPr>
          <p:nvPr/>
        </p:nvCxnSpPr>
        <p:spPr>
          <a:xfrm flipH="1" flipV="1">
            <a:off x="2405513" y="4909776"/>
            <a:ext cx="4250" cy="1235303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2411700" y="3253546"/>
            <a:ext cx="68406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feld 185"/>
          <p:cNvSpPr txBox="1"/>
          <p:nvPr/>
        </p:nvSpPr>
        <p:spPr>
          <a:xfrm>
            <a:off x="4714914" y="360021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FE-AL</a:t>
            </a:r>
            <a:endParaRPr lang="en-US" baseline="-25000" dirty="0"/>
          </a:p>
        </p:txBody>
      </p:sp>
      <p:sp>
        <p:nvSpPr>
          <p:cNvPr id="187" name="Textfeld 186"/>
          <p:cNvSpPr txBox="1"/>
          <p:nvPr/>
        </p:nvSpPr>
        <p:spPr>
          <a:xfrm>
            <a:off x="5436096" y="5013176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AL-U</a:t>
            </a:r>
            <a:endParaRPr lang="en-US" baseline="-25000" dirty="0"/>
          </a:p>
        </p:txBody>
      </p:sp>
      <p:cxnSp>
        <p:nvCxnSpPr>
          <p:cNvPr id="188" name="Gerade Verbindung mit Pfeil 187"/>
          <p:cNvCxnSpPr/>
          <p:nvPr/>
        </p:nvCxnSpPr>
        <p:spPr>
          <a:xfrm flipV="1">
            <a:off x="2078625" y="451148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mit Pfeil 193"/>
          <p:cNvCxnSpPr/>
          <p:nvPr/>
        </p:nvCxnSpPr>
        <p:spPr>
          <a:xfrm flipH="1">
            <a:off x="6732300" y="325354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mit Pfeil 194"/>
          <p:cNvCxnSpPr/>
          <p:nvPr/>
        </p:nvCxnSpPr>
        <p:spPr>
          <a:xfrm flipH="1">
            <a:off x="6732300" y="4769824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feld 195"/>
          <p:cNvSpPr txBox="1"/>
          <p:nvPr/>
        </p:nvSpPr>
        <p:spPr>
          <a:xfrm>
            <a:off x="7668430" y="3818410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18K</a:t>
            </a:r>
            <a:endParaRPr lang="en-US" baseline="-25000" dirty="0"/>
          </a:p>
        </p:txBody>
      </p:sp>
      <p:sp>
        <p:nvSpPr>
          <p:cNvPr id="197" name="Textfeld 196"/>
          <p:cNvSpPr txBox="1"/>
          <p:nvPr/>
        </p:nvSpPr>
        <p:spPr>
          <a:xfrm>
            <a:off x="7676363" y="5267892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70K</a:t>
            </a:r>
            <a:endParaRPr lang="en-US" baseline="-25000" dirty="0"/>
          </a:p>
        </p:txBody>
      </p:sp>
      <p:sp>
        <p:nvSpPr>
          <p:cNvPr id="198" name="Textfeld 197"/>
          <p:cNvSpPr txBox="1"/>
          <p:nvPr/>
        </p:nvSpPr>
        <p:spPr>
          <a:xfrm>
            <a:off x="6835466" y="306888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FE </a:t>
            </a:r>
            <a:r>
              <a:rPr lang="de-DE" dirty="0"/>
              <a:t>= 128°</a:t>
            </a:r>
            <a:endParaRPr lang="en-US" baseline="-25000" dirty="0"/>
          </a:p>
        </p:txBody>
      </p:sp>
      <p:sp>
        <p:nvSpPr>
          <p:cNvPr id="199" name="Textfeld 198"/>
          <p:cNvSpPr txBox="1"/>
          <p:nvPr/>
        </p:nvSpPr>
        <p:spPr>
          <a:xfrm>
            <a:off x="6831159" y="4537696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AL </a:t>
            </a:r>
            <a:r>
              <a:rPr lang="de-DE" dirty="0"/>
              <a:t>= 110°</a:t>
            </a:r>
            <a:endParaRPr lang="en-US" baseline="-25000" dirty="0"/>
          </a:p>
        </p:txBody>
      </p:sp>
      <p:sp>
        <p:nvSpPr>
          <p:cNvPr id="200" name="Geschweifte Klammer rechts 199"/>
          <p:cNvSpPr/>
          <p:nvPr/>
        </p:nvSpPr>
        <p:spPr>
          <a:xfrm>
            <a:off x="7308380" y="34695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Geschweifte Klammer rechts 200"/>
          <p:cNvSpPr/>
          <p:nvPr/>
        </p:nvSpPr>
        <p:spPr>
          <a:xfrm>
            <a:off x="7308380" y="49097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Textfeld 201"/>
          <p:cNvSpPr txBox="1"/>
          <p:nvPr/>
        </p:nvSpPr>
        <p:spPr>
          <a:xfrm>
            <a:off x="3290220" y="2483604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12%*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203" name="Textfeld 202"/>
          <p:cNvSpPr txBox="1"/>
          <p:nvPr/>
        </p:nvSpPr>
        <p:spPr>
          <a:xfrm>
            <a:off x="4725664" y="3923764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18%*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204" name="Textfeld 203"/>
          <p:cNvSpPr txBox="1"/>
          <p:nvPr/>
        </p:nvSpPr>
        <p:spPr>
          <a:xfrm>
            <a:off x="5444609" y="5379703"/>
            <a:ext cx="18650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~ 70%* R</a:t>
            </a:r>
            <a:r>
              <a:rPr lang="de-DE" baseline="-25000" dirty="0"/>
              <a:t>ϑ MOTOR</a:t>
            </a:r>
            <a:endParaRPr lang="en-US" baseline="-25000" dirty="0"/>
          </a:p>
        </p:txBody>
      </p:sp>
      <p:sp>
        <p:nvSpPr>
          <p:cNvPr id="67" name="Datumsplatzhalter 66"/>
          <p:cNvSpPr>
            <a:spLocks noGrp="1"/>
          </p:cNvSpPr>
          <p:nvPr>
            <p:ph type="dt" sz="half" idx="13"/>
          </p:nvPr>
        </p:nvSpPr>
        <p:spPr>
          <a:xfrm>
            <a:off x="431448" y="6545237"/>
            <a:ext cx="874440" cy="268139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 algn="r"/>
              <a:t>4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Fußzeilenplatzhalter 69"/>
          <p:cNvSpPr>
            <a:spLocks noGrp="1"/>
          </p:cNvSpPr>
          <p:nvPr>
            <p:ph type="ftr" sz="quarter" idx="3"/>
          </p:nvPr>
        </p:nvSpPr>
        <p:spPr>
          <a:xfrm>
            <a:off x="2771760" y="6453336"/>
            <a:ext cx="3816424" cy="404664"/>
          </a:xfr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213E40D-3436-405E-9A51-72C57F97044B}"/>
              </a:ext>
            </a:extLst>
          </p:cNvPr>
          <p:cNvSpPr txBox="1"/>
          <p:nvPr/>
        </p:nvSpPr>
        <p:spPr>
          <a:xfrm>
            <a:off x="3128507" y="549666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WD</a:t>
            </a:r>
            <a:endParaRPr lang="en-US" baseline="-25000" dirty="0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36945280-A239-4275-9838-8EB8E835AFB4}"/>
              </a:ext>
            </a:extLst>
          </p:cNvPr>
          <p:cNvSpPr/>
          <p:nvPr/>
        </p:nvSpPr>
        <p:spPr>
          <a:xfrm>
            <a:off x="3610744" y="5192881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74" name="Gerade Verbindung 177">
            <a:extLst>
              <a:ext uri="{FF2B5EF4-FFF2-40B4-BE49-F238E27FC236}">
                <a16:creationId xmlns:a16="http://schemas.microsoft.com/office/drawing/2014/main" id="{D35E7074-0E1A-41FD-AA78-BCB2C19BA0DE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3839344" y="4702684"/>
            <a:ext cx="0" cy="4901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178">
            <a:extLst>
              <a:ext uri="{FF2B5EF4-FFF2-40B4-BE49-F238E27FC236}">
                <a16:creationId xmlns:a16="http://schemas.microsoft.com/office/drawing/2014/main" id="{D1B0FB61-5B72-4506-8E88-1E99E718364F}"/>
              </a:ext>
            </a:extLst>
          </p:cNvPr>
          <p:cNvCxnSpPr>
            <a:cxnSpLocks/>
            <a:endCxn id="73" idx="4"/>
          </p:cNvCxnSpPr>
          <p:nvPr/>
        </p:nvCxnSpPr>
        <p:spPr>
          <a:xfrm flipH="1" flipV="1">
            <a:off x="3839344" y="5650081"/>
            <a:ext cx="6188" cy="494998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A89C44EC-F997-4E86-9E04-825AA20F8042}"/>
              </a:ext>
            </a:extLst>
          </p:cNvPr>
          <p:cNvCxnSpPr/>
          <p:nvPr/>
        </p:nvCxnSpPr>
        <p:spPr>
          <a:xfrm flipV="1">
            <a:off x="3512456" y="5251788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183">
            <a:extLst>
              <a:ext uri="{FF2B5EF4-FFF2-40B4-BE49-F238E27FC236}">
                <a16:creationId xmlns:a16="http://schemas.microsoft.com/office/drawing/2014/main" id="{6F8961EB-5FA1-4D07-91B9-09887D9E8DC1}"/>
              </a:ext>
            </a:extLst>
          </p:cNvPr>
          <p:cNvCxnSpPr>
            <a:cxnSpLocks/>
          </p:cNvCxnSpPr>
          <p:nvPr/>
        </p:nvCxnSpPr>
        <p:spPr>
          <a:xfrm>
            <a:off x="3839344" y="4704354"/>
            <a:ext cx="702791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175">
            <a:extLst>
              <a:ext uri="{FF2B5EF4-FFF2-40B4-BE49-F238E27FC236}">
                <a16:creationId xmlns:a16="http://schemas.microsoft.com/office/drawing/2014/main" id="{4D8639B8-6003-4DCB-908C-FFC709167070}"/>
              </a:ext>
            </a:extLst>
          </p:cNvPr>
          <p:cNvCxnSpPr>
            <a:cxnSpLocks/>
            <a:stCxn id="73" idx="2"/>
            <a:endCxn id="73" idx="6"/>
          </p:cNvCxnSpPr>
          <p:nvPr/>
        </p:nvCxnSpPr>
        <p:spPr>
          <a:xfrm>
            <a:off x="3610744" y="5421481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013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3" grpId="0" animBg="1"/>
      <p:bldP spid="2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/>
              <a:t>Thermisches Modell (liquid-cooled)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708" y="1143000"/>
            <a:ext cx="8621912" cy="485750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Das 3-Körper-Modell (3-BODY-MODEL) mit A-Flansch-Wasserkühlung: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261721" y="4112444"/>
            <a:ext cx="7056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2x</a:t>
            </a:r>
          </a:p>
          <a:p>
            <a:r>
              <a:rPr lang="de-DE" dirty="0"/>
              <a:t>P</a:t>
            </a:r>
            <a:r>
              <a:rPr lang="de-DE" baseline="-25000" dirty="0"/>
              <a:t>V CU</a:t>
            </a:r>
            <a:endParaRPr lang="en-US" baseline="-25000" dirty="0"/>
          </a:p>
        </p:txBody>
      </p:sp>
      <p:sp>
        <p:nvSpPr>
          <p:cNvPr id="45" name="Textfeld 44"/>
          <p:cNvSpPr txBox="1"/>
          <p:nvPr/>
        </p:nvSpPr>
        <p:spPr>
          <a:xfrm>
            <a:off x="6850411" y="5931319"/>
            <a:ext cx="17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U = Wasser </a:t>
            </a:r>
            <a:r>
              <a:rPr lang="de-DE" dirty="0"/>
              <a:t>= 40°</a:t>
            </a:r>
            <a:endParaRPr lang="en-US" baseline="-25000" dirty="0"/>
          </a:p>
        </p:txBody>
      </p:sp>
      <p:sp>
        <p:nvSpPr>
          <p:cNvPr id="61" name="Geschweifte Klammer rechts 60"/>
          <p:cNvSpPr/>
          <p:nvPr/>
        </p:nvSpPr>
        <p:spPr>
          <a:xfrm>
            <a:off x="7316218" y="1998012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Ellipse 53"/>
          <p:cNvSpPr/>
          <p:nvPr/>
        </p:nvSpPr>
        <p:spPr>
          <a:xfrm>
            <a:off x="744837" y="3786243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69" name="Gerade Verbindung mit Pfeil 68"/>
          <p:cNvCxnSpPr/>
          <p:nvPr/>
        </p:nvCxnSpPr>
        <p:spPr>
          <a:xfrm flipH="1">
            <a:off x="6732300" y="174133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217158" y="2162609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CU-FE   </a:t>
            </a:r>
            <a:r>
              <a:rPr lang="de-DE" b="1" dirty="0"/>
              <a:t>mit EXPOXY</a:t>
            </a:r>
            <a:endParaRPr lang="en-US" b="1" dirty="0"/>
          </a:p>
        </p:txBody>
      </p:sp>
      <p:cxnSp>
        <p:nvCxnSpPr>
          <p:cNvPr id="77" name="Gerade Verbindung 76"/>
          <p:cNvCxnSpPr>
            <a:stCxn id="54" idx="2"/>
            <a:endCxn id="54" idx="6"/>
          </p:cNvCxnSpPr>
          <p:nvPr/>
        </p:nvCxnSpPr>
        <p:spPr>
          <a:xfrm>
            <a:off x="744837" y="4014843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>
            <a:stCxn id="54" idx="0"/>
          </p:cNvCxnSpPr>
          <p:nvPr/>
        </p:nvCxnSpPr>
        <p:spPr>
          <a:xfrm flipV="1">
            <a:off x="973437" y="1817414"/>
            <a:ext cx="0" cy="19688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endCxn id="54" idx="4"/>
          </p:cNvCxnSpPr>
          <p:nvPr/>
        </p:nvCxnSpPr>
        <p:spPr>
          <a:xfrm flipV="1">
            <a:off x="971500" y="4243443"/>
            <a:ext cx="1937" cy="19057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973437" y="1817414"/>
            <a:ext cx="215207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5400000">
            <a:off x="2875880" y="2457228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3" name="Gerade Verbindung 82"/>
          <p:cNvCxnSpPr/>
          <p:nvPr/>
        </p:nvCxnSpPr>
        <p:spPr>
          <a:xfrm>
            <a:off x="1460797" y="2598723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1460798" y="2480536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 flipV="1">
            <a:off x="1688201" y="1817414"/>
            <a:ext cx="1097" cy="663123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689298" y="2598724"/>
            <a:ext cx="6960" cy="3550422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>
            <a:stCxn id="82" idx="1"/>
          </p:cNvCxnSpPr>
          <p:nvPr/>
        </p:nvCxnSpPr>
        <p:spPr>
          <a:xfrm flipV="1">
            <a:off x="3119869" y="1817414"/>
            <a:ext cx="0" cy="472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endCxn id="82" idx="3"/>
          </p:cNvCxnSpPr>
          <p:nvPr/>
        </p:nvCxnSpPr>
        <p:spPr>
          <a:xfrm flipH="1" flipV="1">
            <a:off x="3119869" y="2777417"/>
            <a:ext cx="5644" cy="47613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>
            <a:cxnSpLocks/>
          </p:cNvCxnSpPr>
          <p:nvPr/>
        </p:nvCxnSpPr>
        <p:spPr>
          <a:xfrm>
            <a:off x="986726" y="6149147"/>
            <a:ext cx="4277000" cy="2817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1674852" y="2126567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CU</a:t>
            </a:r>
            <a:endParaRPr lang="en-US" baseline="-25000" dirty="0"/>
          </a:p>
        </p:txBody>
      </p:sp>
      <p:cxnSp>
        <p:nvCxnSpPr>
          <p:cNvPr id="91" name="Gerade Verbindung mit Pfeil 90"/>
          <p:cNvCxnSpPr/>
          <p:nvPr/>
        </p:nvCxnSpPr>
        <p:spPr>
          <a:xfrm flipV="1">
            <a:off x="646531" y="382034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7604353" y="2355214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24K</a:t>
            </a:r>
            <a:endParaRPr lang="en-US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793932" y="162880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CU </a:t>
            </a:r>
            <a:r>
              <a:rPr lang="de-DE" dirty="0"/>
              <a:t>= 140°</a:t>
            </a:r>
            <a:endParaRPr lang="en-US" baseline="-25000" dirty="0"/>
          </a:p>
        </p:txBody>
      </p:sp>
      <p:sp>
        <p:nvSpPr>
          <p:cNvPr id="109" name="Rechteck 108"/>
          <p:cNvSpPr/>
          <p:nvPr/>
        </p:nvSpPr>
        <p:spPr>
          <a:xfrm rot="5400000">
            <a:off x="4299883" y="3902636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hteck 109"/>
          <p:cNvSpPr/>
          <p:nvPr/>
        </p:nvSpPr>
        <p:spPr>
          <a:xfrm rot="5400000">
            <a:off x="5021775" y="5339791"/>
            <a:ext cx="48797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5" name="Gerade Verbindung 114"/>
          <p:cNvCxnSpPr>
            <a:cxnSpLocks/>
          </p:cNvCxnSpPr>
          <p:nvPr/>
        </p:nvCxnSpPr>
        <p:spPr>
          <a:xfrm>
            <a:off x="3159348" y="3253546"/>
            <a:ext cx="138278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cxnSpLocks/>
          </p:cNvCxnSpPr>
          <p:nvPr/>
        </p:nvCxnSpPr>
        <p:spPr>
          <a:xfrm>
            <a:off x="4543626" y="4702684"/>
            <a:ext cx="720100" cy="1670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2898107" y="4045162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2898108" y="392697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3131698" y="358834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FE</a:t>
            </a:r>
            <a:endParaRPr lang="en-US" baseline="-25000" dirty="0"/>
          </a:p>
        </p:txBody>
      </p:sp>
      <p:cxnSp>
        <p:nvCxnSpPr>
          <p:cNvPr id="121" name="Gerade Verbindung 120"/>
          <p:cNvCxnSpPr/>
          <p:nvPr/>
        </p:nvCxnSpPr>
        <p:spPr>
          <a:xfrm>
            <a:off x="4306886" y="5456735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4306887" y="5338548"/>
            <a:ext cx="454807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feld 122"/>
          <p:cNvSpPr txBox="1"/>
          <p:nvPr/>
        </p:nvSpPr>
        <p:spPr>
          <a:xfrm>
            <a:off x="4521288" y="4974218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ϑ AL</a:t>
            </a:r>
            <a:endParaRPr lang="en-US" baseline="-25000" dirty="0"/>
          </a:p>
        </p:txBody>
      </p:sp>
      <p:cxnSp>
        <p:nvCxnSpPr>
          <p:cNvPr id="125" name="Gerade Verbindung 124"/>
          <p:cNvCxnSpPr/>
          <p:nvPr/>
        </p:nvCxnSpPr>
        <p:spPr>
          <a:xfrm flipH="1" flipV="1">
            <a:off x="3125512" y="3253546"/>
            <a:ext cx="4040" cy="6734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 flipV="1">
            <a:off x="3125510" y="4045163"/>
            <a:ext cx="2" cy="2103984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>
            <a:stCxn id="109" idx="1"/>
          </p:cNvCxnSpPr>
          <p:nvPr/>
        </p:nvCxnSpPr>
        <p:spPr>
          <a:xfrm flipH="1" flipV="1">
            <a:off x="4542135" y="3253546"/>
            <a:ext cx="1737" cy="4813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>
            <a:endCxn id="109" idx="3"/>
          </p:cNvCxnSpPr>
          <p:nvPr/>
        </p:nvCxnSpPr>
        <p:spPr>
          <a:xfrm flipH="1" flipV="1">
            <a:off x="4543872" y="4222825"/>
            <a:ext cx="1792" cy="470921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flipV="1">
            <a:off x="4543872" y="4693746"/>
            <a:ext cx="1308" cy="6448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>
            <a:cxnSpLocks/>
            <a:stCxn id="110" idx="1"/>
          </p:cNvCxnSpPr>
          <p:nvPr/>
        </p:nvCxnSpPr>
        <p:spPr>
          <a:xfrm flipH="1" flipV="1">
            <a:off x="5263726" y="4724762"/>
            <a:ext cx="2038" cy="4472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V="1">
            <a:off x="4545664" y="5456735"/>
            <a:ext cx="0" cy="692412"/>
          </a:xfrm>
          <a:prstGeom prst="line">
            <a:avLst/>
          </a:prstGeom>
          <a:ln w="254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>
            <a:endCxn id="110" idx="3"/>
          </p:cNvCxnSpPr>
          <p:nvPr/>
        </p:nvCxnSpPr>
        <p:spPr>
          <a:xfrm flipV="1">
            <a:off x="5265764" y="5659980"/>
            <a:ext cx="0" cy="489166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feld 173"/>
          <p:cNvSpPr txBox="1"/>
          <p:nvPr/>
        </p:nvSpPr>
        <p:spPr>
          <a:xfrm>
            <a:off x="1730103" y="475647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FE</a:t>
            </a:r>
            <a:endParaRPr lang="en-US" baseline="-25000" dirty="0"/>
          </a:p>
        </p:txBody>
      </p:sp>
      <p:sp>
        <p:nvSpPr>
          <p:cNvPr id="175" name="Ellipse 174"/>
          <p:cNvSpPr/>
          <p:nvPr/>
        </p:nvSpPr>
        <p:spPr>
          <a:xfrm>
            <a:off x="2176913" y="4452576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176" name="Gerade Verbindung 175"/>
          <p:cNvCxnSpPr>
            <a:stCxn id="175" idx="2"/>
            <a:endCxn id="175" idx="6"/>
          </p:cNvCxnSpPr>
          <p:nvPr/>
        </p:nvCxnSpPr>
        <p:spPr>
          <a:xfrm>
            <a:off x="2176913" y="4681176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 Verbindung 177"/>
          <p:cNvCxnSpPr>
            <a:stCxn id="175" idx="0"/>
          </p:cNvCxnSpPr>
          <p:nvPr/>
        </p:nvCxnSpPr>
        <p:spPr>
          <a:xfrm flipV="1">
            <a:off x="2405513" y="3253546"/>
            <a:ext cx="4250" cy="1199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Gerade Verbindung 178"/>
          <p:cNvCxnSpPr>
            <a:endCxn id="175" idx="4"/>
          </p:cNvCxnSpPr>
          <p:nvPr/>
        </p:nvCxnSpPr>
        <p:spPr>
          <a:xfrm flipH="1" flipV="1">
            <a:off x="2405513" y="4909776"/>
            <a:ext cx="4250" cy="1235303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183"/>
          <p:cNvCxnSpPr/>
          <p:nvPr/>
        </p:nvCxnSpPr>
        <p:spPr>
          <a:xfrm>
            <a:off x="2411700" y="3253546"/>
            <a:ext cx="684063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feld 185"/>
          <p:cNvSpPr txBox="1"/>
          <p:nvPr/>
        </p:nvSpPr>
        <p:spPr>
          <a:xfrm>
            <a:off x="4714914" y="366401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FE-AL</a:t>
            </a:r>
            <a:endParaRPr lang="en-US" baseline="-25000" dirty="0"/>
          </a:p>
        </p:txBody>
      </p:sp>
      <p:sp>
        <p:nvSpPr>
          <p:cNvPr id="187" name="Textfeld 186"/>
          <p:cNvSpPr txBox="1"/>
          <p:nvPr/>
        </p:nvSpPr>
        <p:spPr>
          <a:xfrm>
            <a:off x="5436096" y="508973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  <a:r>
              <a:rPr lang="de-DE" baseline="-25000" dirty="0"/>
              <a:t>ϑ AL-U</a:t>
            </a:r>
            <a:endParaRPr lang="en-US" baseline="-25000" dirty="0"/>
          </a:p>
        </p:txBody>
      </p:sp>
      <p:cxnSp>
        <p:nvCxnSpPr>
          <p:cNvPr id="188" name="Gerade Verbindung mit Pfeil 187"/>
          <p:cNvCxnSpPr/>
          <p:nvPr/>
        </p:nvCxnSpPr>
        <p:spPr>
          <a:xfrm flipV="1">
            <a:off x="2078625" y="4511483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Gerade Verbindung mit Pfeil 193"/>
          <p:cNvCxnSpPr/>
          <p:nvPr/>
        </p:nvCxnSpPr>
        <p:spPr>
          <a:xfrm flipH="1">
            <a:off x="6732300" y="3253546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rade Verbindung mit Pfeil 194"/>
          <p:cNvCxnSpPr/>
          <p:nvPr/>
        </p:nvCxnSpPr>
        <p:spPr>
          <a:xfrm flipH="1">
            <a:off x="6732300" y="4769824"/>
            <a:ext cx="1979" cy="14361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feld 195"/>
          <p:cNvSpPr txBox="1"/>
          <p:nvPr/>
        </p:nvSpPr>
        <p:spPr>
          <a:xfrm>
            <a:off x="7604352" y="3820344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36K</a:t>
            </a:r>
            <a:endParaRPr lang="en-US" baseline="-25000" dirty="0"/>
          </a:p>
        </p:txBody>
      </p:sp>
      <p:sp>
        <p:nvSpPr>
          <p:cNvPr id="197" name="Textfeld 196"/>
          <p:cNvSpPr txBox="1"/>
          <p:nvPr/>
        </p:nvSpPr>
        <p:spPr>
          <a:xfrm>
            <a:off x="7604351" y="5303224"/>
            <a:ext cx="143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de-DE" dirty="0"/>
              <a:t>ϑ = 40K</a:t>
            </a:r>
            <a:endParaRPr lang="en-US" baseline="-25000" dirty="0"/>
          </a:p>
        </p:txBody>
      </p:sp>
      <p:sp>
        <p:nvSpPr>
          <p:cNvPr id="198" name="Textfeld 197"/>
          <p:cNvSpPr txBox="1"/>
          <p:nvPr/>
        </p:nvSpPr>
        <p:spPr>
          <a:xfrm>
            <a:off x="6835466" y="3068880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FE </a:t>
            </a:r>
            <a:r>
              <a:rPr lang="de-DE" dirty="0"/>
              <a:t>= 116°</a:t>
            </a:r>
            <a:endParaRPr lang="en-US" baseline="-25000" dirty="0"/>
          </a:p>
        </p:txBody>
      </p:sp>
      <p:sp>
        <p:nvSpPr>
          <p:cNvPr id="199" name="Textfeld 198"/>
          <p:cNvSpPr txBox="1"/>
          <p:nvPr/>
        </p:nvSpPr>
        <p:spPr>
          <a:xfrm>
            <a:off x="6831159" y="4537696"/>
            <a:ext cx="13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ϑ</a:t>
            </a:r>
            <a:r>
              <a:rPr lang="de-DE" baseline="-25000" dirty="0"/>
              <a:t>AL </a:t>
            </a:r>
            <a:r>
              <a:rPr lang="de-DE" dirty="0"/>
              <a:t>= 80°</a:t>
            </a:r>
            <a:endParaRPr lang="en-US" baseline="-25000" dirty="0"/>
          </a:p>
        </p:txBody>
      </p:sp>
      <p:sp>
        <p:nvSpPr>
          <p:cNvPr id="200" name="Geschweifte Klammer rechts 199"/>
          <p:cNvSpPr/>
          <p:nvPr/>
        </p:nvSpPr>
        <p:spPr>
          <a:xfrm>
            <a:off x="7308380" y="34695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Geschweifte Klammer rechts 200"/>
          <p:cNvSpPr/>
          <p:nvPr/>
        </p:nvSpPr>
        <p:spPr>
          <a:xfrm>
            <a:off x="7308380" y="4909776"/>
            <a:ext cx="235381" cy="1070868"/>
          </a:xfrm>
          <a:prstGeom prst="righ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Textfeld 201"/>
          <p:cNvSpPr txBox="1"/>
          <p:nvPr/>
        </p:nvSpPr>
        <p:spPr>
          <a:xfrm>
            <a:off x="3277936" y="2553158"/>
            <a:ext cx="100219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dirty="0"/>
              <a:t>unverändert</a:t>
            </a:r>
            <a:endParaRPr lang="en-US" sz="1200" dirty="0"/>
          </a:p>
        </p:txBody>
      </p:sp>
      <p:sp>
        <p:nvSpPr>
          <p:cNvPr id="203" name="Textfeld 202"/>
          <p:cNvSpPr txBox="1"/>
          <p:nvPr/>
        </p:nvSpPr>
        <p:spPr>
          <a:xfrm>
            <a:off x="4732633" y="4016097"/>
            <a:ext cx="100219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unverändert</a:t>
            </a:r>
          </a:p>
        </p:txBody>
      </p:sp>
      <p:sp>
        <p:nvSpPr>
          <p:cNvPr id="204" name="Textfeld 203"/>
          <p:cNvSpPr txBox="1"/>
          <p:nvPr/>
        </p:nvSpPr>
        <p:spPr>
          <a:xfrm>
            <a:off x="5444609" y="5456257"/>
            <a:ext cx="164500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auf </a:t>
            </a:r>
            <a:r>
              <a:rPr lang="en-US" sz="1200" b="1" dirty="0"/>
              <a:t>1/4 - 1/3</a:t>
            </a:r>
            <a:r>
              <a:rPr lang="en-US" sz="1200" dirty="0"/>
              <a:t> reduziert</a:t>
            </a:r>
          </a:p>
        </p:txBody>
      </p:sp>
      <p:sp>
        <p:nvSpPr>
          <p:cNvPr id="67" name="Datumsplatzhalter 66"/>
          <p:cNvSpPr>
            <a:spLocks noGrp="1"/>
          </p:cNvSpPr>
          <p:nvPr>
            <p:ph type="dt" sz="half" idx="13"/>
          </p:nvPr>
        </p:nvSpPr>
        <p:spPr>
          <a:xfrm>
            <a:off x="431448" y="6545237"/>
            <a:ext cx="874440" cy="268139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  <p:sp>
        <p:nvSpPr>
          <p:cNvPr id="68" name="Foliennummernplatzhalt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 algn="r"/>
              <a:t>5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0" name="Fußzeilenplatzhalter 69"/>
          <p:cNvSpPr>
            <a:spLocks noGrp="1"/>
          </p:cNvSpPr>
          <p:nvPr>
            <p:ph type="ftr" sz="quarter" idx="3"/>
          </p:nvPr>
        </p:nvSpPr>
        <p:spPr>
          <a:xfrm>
            <a:off x="2771760" y="6453336"/>
            <a:ext cx="3816424" cy="404664"/>
          </a:xfr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 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213E40D-3436-405E-9A51-72C57F97044B}"/>
              </a:ext>
            </a:extLst>
          </p:cNvPr>
          <p:cNvSpPr txBox="1"/>
          <p:nvPr/>
        </p:nvSpPr>
        <p:spPr>
          <a:xfrm>
            <a:off x="3128507" y="549666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V WD</a:t>
            </a:r>
            <a:endParaRPr lang="en-US" baseline="-25000" dirty="0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36945280-A239-4275-9838-8EB8E835AFB4}"/>
              </a:ext>
            </a:extLst>
          </p:cNvPr>
          <p:cNvSpPr/>
          <p:nvPr/>
        </p:nvSpPr>
        <p:spPr>
          <a:xfrm>
            <a:off x="3610744" y="5192881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74" name="Gerade Verbindung 177">
            <a:extLst>
              <a:ext uri="{FF2B5EF4-FFF2-40B4-BE49-F238E27FC236}">
                <a16:creationId xmlns:a16="http://schemas.microsoft.com/office/drawing/2014/main" id="{D35E7074-0E1A-41FD-AA78-BCB2C19BA0DE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3839344" y="4724762"/>
            <a:ext cx="4067" cy="4681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178">
            <a:extLst>
              <a:ext uri="{FF2B5EF4-FFF2-40B4-BE49-F238E27FC236}">
                <a16:creationId xmlns:a16="http://schemas.microsoft.com/office/drawing/2014/main" id="{D1B0FB61-5B72-4506-8E88-1E99E718364F}"/>
              </a:ext>
            </a:extLst>
          </p:cNvPr>
          <p:cNvCxnSpPr>
            <a:cxnSpLocks/>
            <a:endCxn id="73" idx="4"/>
          </p:cNvCxnSpPr>
          <p:nvPr/>
        </p:nvCxnSpPr>
        <p:spPr>
          <a:xfrm flipH="1" flipV="1">
            <a:off x="3839344" y="5650081"/>
            <a:ext cx="6188" cy="494998"/>
          </a:xfrm>
          <a:prstGeom prst="line">
            <a:avLst/>
          </a:prstGeom>
          <a:ln w="254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A89C44EC-F997-4E86-9E04-825AA20F8042}"/>
              </a:ext>
            </a:extLst>
          </p:cNvPr>
          <p:cNvCxnSpPr/>
          <p:nvPr/>
        </p:nvCxnSpPr>
        <p:spPr>
          <a:xfrm flipV="1">
            <a:off x="3512456" y="5251788"/>
            <a:ext cx="0" cy="36933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183">
            <a:extLst>
              <a:ext uri="{FF2B5EF4-FFF2-40B4-BE49-F238E27FC236}">
                <a16:creationId xmlns:a16="http://schemas.microsoft.com/office/drawing/2014/main" id="{6F8961EB-5FA1-4D07-91B9-09887D9E8DC1}"/>
              </a:ext>
            </a:extLst>
          </p:cNvPr>
          <p:cNvCxnSpPr>
            <a:cxnSpLocks/>
          </p:cNvCxnSpPr>
          <p:nvPr/>
        </p:nvCxnSpPr>
        <p:spPr>
          <a:xfrm>
            <a:off x="3839344" y="4704354"/>
            <a:ext cx="702791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175">
            <a:extLst>
              <a:ext uri="{FF2B5EF4-FFF2-40B4-BE49-F238E27FC236}">
                <a16:creationId xmlns:a16="http://schemas.microsoft.com/office/drawing/2014/main" id="{4D8639B8-6003-4DCB-908C-FFC709167070}"/>
              </a:ext>
            </a:extLst>
          </p:cNvPr>
          <p:cNvCxnSpPr>
            <a:cxnSpLocks/>
            <a:stCxn id="73" idx="2"/>
            <a:endCxn id="73" idx="6"/>
          </p:cNvCxnSpPr>
          <p:nvPr/>
        </p:nvCxnSpPr>
        <p:spPr>
          <a:xfrm>
            <a:off x="3610744" y="5421481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135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3" grpId="0" animBg="1"/>
      <p:bldP spid="2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DA8D9-6CDF-47BD-9506-47A9F78F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Drehzahl-Drehmoment-Kennlinie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E8A08C-A422-4D81-832C-9BD9C4C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/>
              <a:t>6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27B5E1-1CFB-44E1-B783-13886B4B0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z="100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∫ERVOANTRIEBSTECHNIK.DE    Alle Rechte vorbehalten.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3355488-F6FE-408D-B375-9A4F163AED8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  <a:endParaRPr lang="de-DE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05DEA1D-D61D-4E14-AB05-6BCED06F0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75" y="1050045"/>
            <a:ext cx="7783450" cy="536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243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96" y="2059781"/>
            <a:ext cx="3188742" cy="410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59" y="2089149"/>
            <a:ext cx="1406168" cy="14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feld 1"/>
          <p:cNvSpPr txBox="1">
            <a:spLocks noChangeArrowheads="1"/>
          </p:cNvSpPr>
          <p:nvPr/>
        </p:nvSpPr>
        <p:spPr bwMode="auto">
          <a:xfrm>
            <a:off x="6019800" y="4495800"/>
            <a:ext cx="1416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20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dirty="0">
                <a:solidFill>
                  <a:schemeClr val="tx1"/>
                </a:solidFill>
              </a:rPr>
              <a:t>Fragen ?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221" name="Textfeld 6"/>
          <p:cNvSpPr txBox="1">
            <a:spLocks noChangeArrowheads="1"/>
          </p:cNvSpPr>
          <p:nvPr/>
        </p:nvSpPr>
        <p:spPr bwMode="auto">
          <a:xfrm>
            <a:off x="3886200" y="2508250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20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dirty="0">
                <a:solidFill>
                  <a:schemeClr val="tx1"/>
                </a:solidFill>
              </a:rPr>
              <a:t>oder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04800" y="1219200"/>
            <a:ext cx="612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0020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dirty="0">
                <a:solidFill>
                  <a:schemeClr val="tx1"/>
                </a:solidFill>
              </a:rPr>
              <a:t>Herzlichen Dank für Ihre Aufmerksamkeit !!!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33450" y="71250"/>
            <a:ext cx="8229600" cy="914399"/>
          </a:xfrm>
        </p:spPr>
        <p:txBody>
          <a:bodyPr anchor="ctr"/>
          <a:lstStyle/>
          <a:p>
            <a:r>
              <a:rPr lang="de-DE" dirty="0"/>
              <a:t>Fragen und Antworten</a:t>
            </a:r>
            <a:endParaRPr lang="en-US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3"/>
          </p:nvPr>
        </p:nvSpPr>
        <p:spPr>
          <a:xfrm>
            <a:off x="431448" y="6545237"/>
            <a:ext cx="874440" cy="268139"/>
          </a:xfrm>
        </p:spPr>
        <p:txBody>
          <a:bodyPr/>
          <a:lstStyle/>
          <a:p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01.05.2017</a:t>
            </a: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0F21FF6-9FBD-44C9-9E0A-5112F85975AF}" type="slidenum">
              <a:rPr lang="de-DE" sz="100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pPr algn="r"/>
              <a:t>7</a:t>
            </a:fld>
            <a:endParaRPr lang="de-DE" sz="1000" dirty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771760" y="6453336"/>
            <a:ext cx="3816424" cy="404664"/>
          </a:xfrm>
        </p:spPr>
        <p:txBody>
          <a:bodyPr/>
          <a:lstStyle/>
          <a:p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© 2017.  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∫</a:t>
            </a:r>
            <a:r>
              <a:rPr lang="de-DE" sz="1000" dirty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ERVOANTRIEBSTECHNIK.DE    Alle Rechte vorbehalten.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sign2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Design2</Template>
  <TotalTime>0</TotalTime>
  <Words>388</Words>
  <Application>Microsoft Office PowerPoint</Application>
  <PresentationFormat>Bildschirmpräsentation (4:3)</PresentationFormat>
  <Paragraphs>116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Corbel</vt:lpstr>
      <vt:lpstr>Wingdings 2</vt:lpstr>
      <vt:lpstr>Design2</vt:lpstr>
      <vt:lpstr>A-Flansch Wasserkühlung</vt:lpstr>
      <vt:lpstr>Thermisches Modell</vt:lpstr>
      <vt:lpstr>Thermisches Modell</vt:lpstr>
      <vt:lpstr>Thermisches Modell</vt:lpstr>
      <vt:lpstr>Thermisches Modell (liquid-cooled)</vt:lpstr>
      <vt:lpstr>Drehzahl-Drehmoment-Kennlinie</vt:lpstr>
      <vt:lpstr>Fragen und Antworten</vt:lpstr>
    </vt:vector>
  </TitlesOfParts>
  <Company>Name Ihrer Firma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Roland Fetzner</dc:creator>
  <cp:lastModifiedBy>Roland Fetzner</cp:lastModifiedBy>
  <cp:revision>120</cp:revision>
  <dcterms:created xsi:type="dcterms:W3CDTF">2017-04-24T16:50:08Z</dcterms:created>
  <dcterms:modified xsi:type="dcterms:W3CDTF">2020-05-01T15:31:08Z</dcterms:modified>
</cp:coreProperties>
</file>