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319" r:id="rId22"/>
    <p:sldId id="322"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5" r:id="rId57"/>
    <p:sldId id="317" r:id="rId58"/>
    <p:sldId id="320" r:id="rId59"/>
    <p:sldId id="316" r:id="rId60"/>
    <p:sldId id="318" r:id="rId61"/>
    <p:sldId id="314" r:id="rId62"/>
    <p:sldId id="321" r:id="rId6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37513-EAFA-4193-9CEB-F3854E40D1A1}" type="datetimeFigureOut">
              <a:rPr lang="de-DE" smtClean="0"/>
              <a:pPr/>
              <a:t>16.06.2019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F4FC9-3B88-4D09-B659-0E0A30F893A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85988E43-0655-4FF2-9B21-3C8F90EAAA26}"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en-US" smtClean="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en-US" smtClean="0">
              <a:ea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en-US" smtClean="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de-DE" smtClean="0"/>
              <a:t>Titelmasterformat durch Klicken bearbeiten</a:t>
            </a:r>
            <a:endParaRPr kumimoji="0" lang="en-US" dirty="0"/>
          </a:p>
        </p:txBody>
      </p:sp>
      <p:sp>
        <p:nvSpPr>
          <p:cNvPr id="17" name="Untertitel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sz="1600">
                <a:solidFill>
                  <a:schemeClr val="tx1"/>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dirty="0"/>
          </a:p>
        </p:txBody>
      </p:sp>
      <p:sp>
        <p:nvSpPr>
          <p:cNvPr id="30" name="Datumsplatzhalter 29"/>
          <p:cNvSpPr>
            <a:spLocks noGrp="1"/>
          </p:cNvSpPr>
          <p:nvPr>
            <p:ph type="dt" sz="half" idx="10"/>
          </p:nvPr>
        </p:nvSpPr>
        <p:spPr>
          <a:xfrm>
            <a:off x="323528" y="6309320"/>
            <a:ext cx="2133600" cy="365125"/>
          </a:xfrm>
          <a:prstGeom prst="rect">
            <a:avLst/>
          </a:prstGeom>
        </p:spPr>
        <p:txBody>
          <a:bodyPr/>
          <a:lstStyle>
            <a:lvl1pPr>
              <a:defRPr sz="1000"/>
            </a:lvl1pPr>
          </a:lstStyle>
          <a:p>
            <a:r>
              <a:rPr lang="de-DE" smtClean="0"/>
              <a:t>01.05.2017</a:t>
            </a:r>
            <a:endParaRPr lang="de-DE"/>
          </a:p>
        </p:txBody>
      </p:sp>
      <p:sp>
        <p:nvSpPr>
          <p:cNvPr id="27" name="Foliennummernplatzhalter 26"/>
          <p:cNvSpPr>
            <a:spLocks noGrp="1"/>
          </p:cNvSpPr>
          <p:nvPr>
            <p:ph type="sldNum" sz="quarter" idx="12"/>
          </p:nvPr>
        </p:nvSpPr>
        <p:spPr>
          <a:xfrm>
            <a:off x="8028384" y="6309320"/>
            <a:ext cx="762000" cy="365125"/>
          </a:xfrm>
          <a:prstGeom prst="rect">
            <a:avLst/>
          </a:prstGeom>
        </p:spPr>
        <p:txBody>
          <a:bodyPr/>
          <a:lstStyle>
            <a:lvl1pPr>
              <a:defRPr sz="1000">
                <a:latin typeface="+mn-lt"/>
                <a:cs typeface="Arial" pitchFamily="34" charset="0"/>
              </a:defRPr>
            </a:lvl1pPr>
          </a:lstStyle>
          <a:p>
            <a:fld id="{B4A3CA99-B404-4048-84A9-36AE77E281CB}" type="slidenum">
              <a:rPr lang="de-DE" smtClean="0"/>
              <a:pPr/>
              <a:t>‹Nr.›</a:t>
            </a:fld>
            <a:endParaRPr lang="de-DE"/>
          </a:p>
        </p:txBody>
      </p:sp>
      <p:sp>
        <p:nvSpPr>
          <p:cNvPr id="11" name="Fußzeilenplatzhalter 25"/>
          <p:cNvSpPr>
            <a:spLocks noGrp="1"/>
          </p:cNvSpPr>
          <p:nvPr userDrawn="1">
            <p:ph type="ftr" sz="quarter" idx="11"/>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7" name="Foliennummernplatzhalter 6"/>
          <p:cNvSpPr>
            <a:spLocks noGrp="1"/>
          </p:cNvSpPr>
          <p:nvPr>
            <p:ph type="sldNum" sz="quarter" idx="12"/>
          </p:nvPr>
        </p:nvSpPr>
        <p:spPr>
          <a:xfrm>
            <a:off x="8077200" y="6356350"/>
            <a:ext cx="609600" cy="365125"/>
          </a:xfrm>
          <a:prstGeom prst="rect">
            <a:avLst/>
          </a:prstGeom>
        </p:spPr>
        <p:txBody>
          <a:bodyPr/>
          <a:lstStyle/>
          <a:p>
            <a:fld id="{B4A3CA99-B404-4048-84A9-36AE77E281CB}"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5"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59024" y="3501008"/>
            <a:ext cx="8784976" cy="1143000"/>
          </a:xfrm>
          <a:prstGeom prst="rect">
            <a:avLst/>
          </a:prstGeom>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179512" y="1484784"/>
            <a:ext cx="8229600" cy="4389120"/>
          </a:xfrm>
          <a:prstGeom prst="rect">
            <a:avLst/>
          </a:prstGeo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6" name="Foliennummernplatzhalter 5"/>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10"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a:prstGeom prst="rect">
            <a:avLst/>
          </a:prstGeo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6" name="Foliennummernplatzhalter 5"/>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10" name="Fußzeilenplatzhalter 25"/>
          <p:cNvSpPr>
            <a:spLocks noGrp="1"/>
          </p:cNvSpPr>
          <p:nvPr>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Bullets">
    <p:spTree>
      <p:nvGrpSpPr>
        <p:cNvPr id="1" name=""/>
        <p:cNvGrpSpPr/>
        <p:nvPr/>
      </p:nvGrpSpPr>
      <p:grpSpPr>
        <a:xfrm>
          <a:off x="0" y="0"/>
          <a:ext cx="0" cy="0"/>
          <a:chOff x="0" y="0"/>
          <a:chExt cx="0" cy="0"/>
        </a:xfrm>
      </p:grpSpPr>
      <p:sp>
        <p:nvSpPr>
          <p:cNvPr id="7" name="Slide Number Placeholder 3"/>
          <p:cNvSpPr txBox="1">
            <a:spLocks/>
          </p:cNvSpPr>
          <p:nvPr userDrawn="1"/>
        </p:nvSpPr>
        <p:spPr>
          <a:xfrm>
            <a:off x="8402638" y="5346700"/>
            <a:ext cx="284162" cy="152400"/>
          </a:xfrm>
          <a:prstGeom prst="rect">
            <a:avLst/>
          </a:prstGeom>
        </p:spPr>
        <p:txBody>
          <a:bodyPr lIns="0" tIns="0" rIns="0" bIns="0"/>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defRPr/>
            </a:pPr>
            <a:fld id="{B7B8A67B-B837-4761-A2F4-2582B88EF8E2}" type="slidenum">
              <a:rPr lang="en-US" altLang="en-US" sz="1000" smtClean="0">
                <a:solidFill>
                  <a:schemeClr val="bg1"/>
                </a:solidFill>
                <a:latin typeface="Calibri" pitchFamily="34" charset="0"/>
                <a:cs typeface="Arial" charset="0"/>
              </a:rPr>
              <a:pPr algn="ctr" eaLnBrk="1" hangingPunct="1">
                <a:defRPr/>
              </a:pPr>
              <a:t>‹Nr.›</a:t>
            </a:fld>
            <a:endParaRPr lang="en-US" altLang="en-US" sz="1000" smtClean="0">
              <a:solidFill>
                <a:schemeClr val="bg1"/>
              </a:solidFill>
              <a:latin typeface="Calibri" pitchFamily="34" charset="0"/>
              <a:cs typeface="Arial" charset="0"/>
            </a:endParaRPr>
          </a:p>
        </p:txBody>
      </p:sp>
      <p:sp>
        <p:nvSpPr>
          <p:cNvPr id="6" name="Title Placeholder 1"/>
          <p:cNvSpPr>
            <a:spLocks noGrp="1"/>
          </p:cNvSpPr>
          <p:nvPr>
            <p:ph type="title"/>
          </p:nvPr>
        </p:nvSpPr>
        <p:spPr bwMode="auto">
          <a:xfrm>
            <a:off x="433450" y="71250"/>
            <a:ext cx="8229600" cy="914399"/>
          </a:xfrm>
          <a:prstGeom prst="rect">
            <a:avLst/>
          </a:prstGeom>
          <a:noFill/>
          <a:ln w="9525">
            <a:noFill/>
            <a:miter lim="800000"/>
            <a:headEnd/>
            <a:tailEnd/>
          </a:ln>
        </p:spPr>
        <p:txBody>
          <a:bodyPr anchor="ctr"/>
          <a:lstStyle/>
          <a:p>
            <a:pPr lvl="0"/>
            <a:r>
              <a:rPr lang="en-US" dirty="0"/>
              <a:t>Click to edit Master title style</a:t>
            </a:r>
          </a:p>
        </p:txBody>
      </p:sp>
      <p:sp>
        <p:nvSpPr>
          <p:cNvPr id="5" name="Content Placeholder 2"/>
          <p:cNvSpPr>
            <a:spLocks noGrp="1"/>
          </p:cNvSpPr>
          <p:nvPr>
            <p:ph idx="1"/>
          </p:nvPr>
        </p:nvSpPr>
        <p:spPr>
          <a:xfrm>
            <a:off x="457200" y="1347850"/>
            <a:ext cx="8229600" cy="380999"/>
          </a:xfrm>
          <a:prstGeom prst="rect">
            <a:avLst/>
          </a:prstGeom>
        </p:spPr>
        <p:txBody>
          <a:bodyPr/>
          <a:lstStyle>
            <a:lvl1pPr>
              <a:spcBef>
                <a:spcPts val="600"/>
              </a:spcBef>
              <a:buNone/>
              <a:defRPr sz="2000">
                <a:solidFill>
                  <a:srgbClr val="254061"/>
                </a:solidFill>
              </a:defRPr>
            </a:lvl1pPr>
            <a:lvl2pPr marL="119063" indent="-119063">
              <a:spcBef>
                <a:spcPts val="600"/>
              </a:spcBef>
              <a:buFont typeface="Arial"/>
              <a:buNone/>
              <a:defRPr sz="1600"/>
            </a:lvl2pPr>
          </a:lstStyle>
          <a:p>
            <a:pPr lvl="0"/>
            <a:r>
              <a:rPr lang="en-US" dirty="0" smtClean="0"/>
              <a:t>Click to edit Master text styles</a:t>
            </a:r>
          </a:p>
        </p:txBody>
      </p:sp>
      <p:sp>
        <p:nvSpPr>
          <p:cNvPr id="8" name="Content Placeholder 2"/>
          <p:cNvSpPr>
            <a:spLocks noGrp="1"/>
          </p:cNvSpPr>
          <p:nvPr>
            <p:ph idx="10"/>
          </p:nvPr>
        </p:nvSpPr>
        <p:spPr>
          <a:xfrm>
            <a:off x="457200" y="1728849"/>
            <a:ext cx="8229600" cy="4114800"/>
          </a:xfrm>
          <a:prstGeom prst="rect">
            <a:avLst/>
          </a:prstGeom>
        </p:spPr>
        <p:txBody>
          <a:bodyPr/>
          <a:lstStyle>
            <a:lvl1pPr marL="0" indent="0">
              <a:spcBef>
                <a:spcPts val="600"/>
              </a:spcBef>
              <a:buFont typeface="Arial"/>
              <a:buNone/>
              <a:defRPr sz="1600">
                <a:solidFill>
                  <a:srgbClr val="000000"/>
                </a:solidFill>
              </a:defRPr>
            </a:lvl1pPr>
            <a:lvl2pPr marL="119063" indent="-119063">
              <a:spcBef>
                <a:spcPts val="600"/>
              </a:spcBef>
              <a:buFont typeface="Arial"/>
              <a:buNone/>
              <a:defRPr sz="1600"/>
            </a:lvl2pPr>
          </a:lstStyle>
          <a:p>
            <a:pPr lvl="0"/>
            <a:r>
              <a:rPr lang="en-US" dirty="0" smtClean="0"/>
              <a:t>Click to edit Master text styles</a:t>
            </a:r>
          </a:p>
        </p:txBody>
      </p:sp>
      <p:sp>
        <p:nvSpPr>
          <p:cNvPr id="9" name="Foliennummernplatzhalter 11"/>
          <p:cNvSpPr>
            <a:spLocks noGrp="1"/>
          </p:cNvSpPr>
          <p:nvPr userDrawn="1">
            <p:ph type="sldNum" sz="quarter" idx="12"/>
          </p:nvPr>
        </p:nvSpPr>
        <p:spPr>
          <a:xfrm>
            <a:off x="7902444" y="6545237"/>
            <a:ext cx="762000" cy="196131"/>
          </a:xfrm>
          <a:prstGeom prst="rect">
            <a:avLst/>
          </a:prstGeom>
        </p:spPr>
        <p:txBody>
          <a:bodyPr/>
          <a:lstStyle/>
          <a:p>
            <a:fld id="{60F21FF6-9FBD-44C9-9E0A-5112F85975AF}" type="slidenum">
              <a:rPr lang="de-DE" sz="1000" smtClean="0">
                <a:solidFill>
                  <a:schemeClr val="tx2">
                    <a:lumMod val="50000"/>
                  </a:schemeClr>
                </a:solidFill>
                <a:latin typeface="Corbel" pitchFamily="34" charset="0"/>
              </a:rPr>
              <a:pPr/>
              <a:t>‹Nr.›</a:t>
            </a:fld>
            <a:endParaRPr lang="de-DE" sz="1000" dirty="0">
              <a:solidFill>
                <a:schemeClr val="tx2">
                  <a:lumMod val="50000"/>
                </a:schemeClr>
              </a:solidFill>
              <a:latin typeface="Corbel" pitchFamily="34" charset="0"/>
            </a:endParaRPr>
          </a:p>
        </p:txBody>
      </p:sp>
      <p:sp>
        <p:nvSpPr>
          <p:cNvPr id="10" name="Fußzeilenplatzhalter 12"/>
          <p:cNvSpPr>
            <a:spLocks noGrp="1"/>
          </p:cNvSpPr>
          <p:nvPr userDrawn="1">
            <p:ph type="ftr" sz="quarter" idx="3"/>
          </p:nvPr>
        </p:nvSpPr>
        <p:spPr>
          <a:xfrm>
            <a:off x="2771760" y="6480720"/>
            <a:ext cx="3816424" cy="404664"/>
          </a:xfrm>
          <a:prstGeom prst="rect">
            <a:avLst/>
          </a:prstGeom>
        </p:spPr>
        <p:txBody>
          <a:bodyPr/>
          <a:lstStyle/>
          <a:p>
            <a:r>
              <a:rPr lang="de-DE" sz="1000" smtClean="0">
                <a:solidFill>
                  <a:schemeClr val="tx2">
                    <a:lumMod val="50000"/>
                  </a:schemeClr>
                </a:solidFill>
                <a:latin typeface="Corbel" pitchFamily="34" charset="0"/>
              </a:rPr>
              <a:t>© 2017.   ∫ERVOANTRIEBSTECHNIK.DE    Alle Rechte vorbehalten.</a:t>
            </a:r>
            <a:endParaRPr lang="de-DE" sz="1000" dirty="0">
              <a:solidFill>
                <a:schemeClr val="tx2">
                  <a:lumMod val="50000"/>
                </a:schemeClr>
              </a:solidFill>
              <a:latin typeface="Corbel" pitchFamily="34" charset="0"/>
            </a:endParaRPr>
          </a:p>
        </p:txBody>
      </p:sp>
      <p:sp>
        <p:nvSpPr>
          <p:cNvPr id="11" name="Datumsplatzhalter 20"/>
          <p:cNvSpPr>
            <a:spLocks noGrp="1"/>
          </p:cNvSpPr>
          <p:nvPr userDrawn="1">
            <p:ph type="dt" sz="half" idx="13"/>
          </p:nvPr>
        </p:nvSpPr>
        <p:spPr>
          <a:xfrm>
            <a:off x="431448" y="6473229"/>
            <a:ext cx="874440" cy="268139"/>
          </a:xfrm>
          <a:prstGeom prst="rect">
            <a:avLst/>
          </a:prstGeom>
        </p:spPr>
        <p:txBody>
          <a:bodyPr/>
          <a:lstStyle/>
          <a:p>
            <a:r>
              <a:rPr lang="de-DE"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46361597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59024" y="3501008"/>
            <a:ext cx="8784976" cy="1143000"/>
          </a:xfrm>
          <a:prstGeom prst="rect">
            <a:avLst/>
          </a:prstGeom>
        </p:spPr>
        <p:txBody>
          <a:bodyPr>
            <a:normAutofit/>
          </a:bodyPr>
          <a:lstStyle>
            <a:lvl1pPr>
              <a:defRPr sz="2800">
                <a:latin typeface="Arial" pitchFamily="34" charset="0"/>
                <a:cs typeface="Arial" pitchFamily="34" charset="0"/>
              </a:defRPr>
            </a:lvl1pPr>
          </a:lstStyle>
          <a:p>
            <a:r>
              <a:rPr kumimoji="0" lang="de-DE" smtClean="0"/>
              <a:t>Titelmasterformat durch Klicken bearbeiten</a:t>
            </a:r>
            <a:endParaRPr kumimoji="0" lang="en-US" dirty="0"/>
          </a:p>
        </p:txBody>
      </p:sp>
      <p:sp>
        <p:nvSpPr>
          <p:cNvPr id="3" name="Inhaltsplatzhalter 2"/>
          <p:cNvSpPr>
            <a:spLocks noGrp="1"/>
          </p:cNvSpPr>
          <p:nvPr>
            <p:ph idx="1"/>
          </p:nvPr>
        </p:nvSpPr>
        <p:spPr>
          <a:xfrm>
            <a:off x="179512" y="1484784"/>
            <a:ext cx="8229600" cy="43891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4" name="Datumsplatzhalter 3"/>
          <p:cNvSpPr>
            <a:spLocks noGrp="1"/>
          </p:cNvSpPr>
          <p:nvPr>
            <p:ph type="dt" sz="half" idx="10"/>
          </p:nvPr>
        </p:nvSpPr>
        <p:spPr>
          <a:xfrm>
            <a:off x="323528" y="6309320"/>
            <a:ext cx="2133600" cy="365125"/>
          </a:xfrm>
          <a:prstGeom prst="rect">
            <a:avLst/>
          </a:prstGeom>
        </p:spPr>
        <p:txBody>
          <a:bodyPr/>
          <a:lstStyle>
            <a:lvl1pPr>
              <a:defRPr sz="1000">
                <a:latin typeface="+mn-lt"/>
                <a:cs typeface="Arial" pitchFamily="34" charset="0"/>
              </a:defRPr>
            </a:lvl1pPr>
          </a:lstStyle>
          <a:p>
            <a:r>
              <a:rPr lang="de-DE" smtClean="0"/>
              <a:t>01.05.2017</a:t>
            </a:r>
            <a:endParaRPr lang="de-DE" dirty="0"/>
          </a:p>
        </p:txBody>
      </p:sp>
      <p:sp>
        <p:nvSpPr>
          <p:cNvPr id="6" name="Foliennummernplatzhalter 5"/>
          <p:cNvSpPr>
            <a:spLocks noGrp="1"/>
          </p:cNvSpPr>
          <p:nvPr>
            <p:ph type="sldNum" sz="quarter" idx="12"/>
          </p:nvPr>
        </p:nvSpPr>
        <p:spPr>
          <a:xfrm>
            <a:off x="8028384" y="6309320"/>
            <a:ext cx="762000" cy="365125"/>
          </a:xfrm>
          <a:prstGeom prst="rect">
            <a:avLst/>
          </a:prstGeom>
        </p:spPr>
        <p:txBody>
          <a:bodyPr/>
          <a:lstStyle>
            <a:lvl1pPr>
              <a:defRPr>
                <a:latin typeface="+mn-lt"/>
                <a:cs typeface="Arial" pitchFamily="34" charset="0"/>
              </a:defRPr>
            </a:lvl1pPr>
          </a:lstStyle>
          <a:p>
            <a:fld id="{B4A3CA99-B404-4048-84A9-36AE77E281CB}" type="slidenum">
              <a:rPr lang="de-DE" smtClean="0"/>
              <a:pPr/>
              <a:t>‹Nr.›</a:t>
            </a:fld>
            <a:endParaRPr lang="de-DE" dirty="0"/>
          </a:p>
        </p:txBody>
      </p:sp>
      <p:sp>
        <p:nvSpPr>
          <p:cNvPr id="10"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rvoantriebstechnik">
    <p:spTree>
      <p:nvGrpSpPr>
        <p:cNvPr id="1" name=""/>
        <p:cNvGrpSpPr/>
        <p:nvPr/>
      </p:nvGrpSpPr>
      <p:grpSpPr>
        <a:xfrm>
          <a:off x="0" y="0"/>
          <a:ext cx="0" cy="0"/>
          <a:chOff x="0" y="0"/>
          <a:chExt cx="0" cy="0"/>
        </a:xfrm>
      </p:grpSpPr>
      <p:sp>
        <p:nvSpPr>
          <p:cNvPr id="2" name="Titel 1"/>
          <p:cNvSpPr>
            <a:spLocks noGrp="1"/>
          </p:cNvSpPr>
          <p:nvPr>
            <p:ph type="title"/>
          </p:nvPr>
        </p:nvSpPr>
        <p:spPr>
          <a:xfrm>
            <a:off x="359024" y="3501008"/>
            <a:ext cx="8784976" cy="1143000"/>
          </a:xfrm>
          <a:prstGeom prst="rect">
            <a:avLst/>
          </a:prstGeom>
        </p:spPr>
        <p:txBody>
          <a:bodyPr>
            <a:normAutofit/>
          </a:bodyPr>
          <a:lstStyle>
            <a:lvl1pPr>
              <a:defRPr sz="2400">
                <a:latin typeface="Arial" pitchFamily="34" charset="0"/>
                <a:cs typeface="Arial" pitchFamily="34" charset="0"/>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a:xfrm>
            <a:off x="323528" y="6309320"/>
            <a:ext cx="2133600" cy="365125"/>
          </a:xfrm>
          <a:prstGeom prst="rect">
            <a:avLst/>
          </a:prstGeom>
        </p:spPr>
        <p:txBody>
          <a:bodyPr/>
          <a:lstStyle>
            <a:lvl1pPr>
              <a:defRPr sz="1000">
                <a:latin typeface="+mj-lt"/>
                <a:cs typeface="Arial" pitchFamily="34" charset="0"/>
              </a:defRPr>
            </a:lvl1pPr>
          </a:lstStyle>
          <a:p>
            <a:r>
              <a:rPr lang="de-DE" smtClean="0"/>
              <a:t>01.05.2017</a:t>
            </a:r>
            <a:endParaRPr lang="de-DE"/>
          </a:p>
        </p:txBody>
      </p:sp>
      <p:sp>
        <p:nvSpPr>
          <p:cNvPr id="5" name="Foliennummernplatzhalter 4"/>
          <p:cNvSpPr>
            <a:spLocks noGrp="1"/>
          </p:cNvSpPr>
          <p:nvPr>
            <p:ph type="sldNum" sz="quarter" idx="12"/>
          </p:nvPr>
        </p:nvSpPr>
        <p:spPr>
          <a:xfrm>
            <a:off x="8028384" y="6309320"/>
            <a:ext cx="762000" cy="365125"/>
          </a:xfrm>
          <a:prstGeom prst="rect">
            <a:avLst/>
          </a:prstGeom>
        </p:spPr>
        <p:txBody>
          <a:bodyPr/>
          <a:lstStyle>
            <a:lvl1pPr>
              <a:defRPr sz="1000">
                <a:latin typeface="Arial" pitchFamily="34" charset="0"/>
                <a:cs typeface="Arial" pitchFamily="34" charset="0"/>
              </a:defRPr>
            </a:lvl1pPr>
          </a:lstStyle>
          <a:p>
            <a:fld id="{B4A3CA99-B404-4048-84A9-36AE77E281CB}" type="slidenum">
              <a:rPr lang="de-DE" smtClean="0"/>
              <a:pPr/>
              <a:t>‹Nr.›</a:t>
            </a:fld>
            <a:endParaRPr lang="de-DE" dirty="0"/>
          </a:p>
        </p:txBody>
      </p:sp>
      <p:sp>
        <p:nvSpPr>
          <p:cNvPr id="9"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6" name="Foliennummernplatzhalter 5"/>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10"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a:prstGeom prst="rect">
            <a:avLst/>
          </a:prstGeo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7" name="Foliennummernplatzhalter 6"/>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11"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9" name="Foliennummernplatzhalter 8"/>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13" name="Fußzeilenplatzhalter 25"/>
          <p:cNvSpPr>
            <a:spLocks noGrp="1"/>
          </p:cNvSpPr>
          <p:nvPr userDrawn="1">
            <p:ph type="ftr" sz="quarter" idx="1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5" name="Foliennummernplatzhalter 4"/>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9"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4" name="Foliennummernplatzhalter 3"/>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8"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323528" y="6309320"/>
            <a:ext cx="2133600" cy="365125"/>
          </a:xfrm>
          <a:prstGeom prst="rect">
            <a:avLst/>
          </a:prstGeom>
        </p:spPr>
        <p:txBody>
          <a:bodyPr/>
          <a:lstStyle/>
          <a:p>
            <a:r>
              <a:rPr lang="de-DE" smtClean="0"/>
              <a:t>01.05.2017</a:t>
            </a:r>
            <a:endParaRPr lang="de-DE"/>
          </a:p>
        </p:txBody>
      </p:sp>
      <p:sp>
        <p:nvSpPr>
          <p:cNvPr id="7" name="Foliennummernplatzhalter 6"/>
          <p:cNvSpPr>
            <a:spLocks noGrp="1"/>
          </p:cNvSpPr>
          <p:nvPr>
            <p:ph type="sldNum" sz="quarter" idx="12"/>
          </p:nvPr>
        </p:nvSpPr>
        <p:spPr>
          <a:xfrm>
            <a:off x="8028384" y="6309320"/>
            <a:ext cx="762000" cy="365125"/>
          </a:xfrm>
          <a:prstGeom prst="rect">
            <a:avLst/>
          </a:prstGeom>
        </p:spPr>
        <p:txBody>
          <a:bodyPr/>
          <a:lstStyle/>
          <a:p>
            <a:fld id="{B4A3CA99-B404-4048-84A9-36AE77E281CB}" type="slidenum">
              <a:rPr lang="de-DE" smtClean="0"/>
              <a:pPr/>
              <a:t>‹Nr.›</a:t>
            </a:fld>
            <a:endParaRPr lang="de-DE"/>
          </a:p>
        </p:txBody>
      </p:sp>
      <p:sp>
        <p:nvSpPr>
          <p:cNvPr id="11" name="Fußzeilenplatzhalter 25"/>
          <p:cNvSpPr>
            <a:spLocks noGrp="1"/>
          </p:cNvSpPr>
          <p:nvPr userDrawn="1">
            <p:ph type="ftr" sz="quarter" idx="3"/>
          </p:nvPr>
        </p:nvSpPr>
        <p:spPr>
          <a:xfrm>
            <a:off x="2771760" y="6356350"/>
            <a:ext cx="3780504" cy="365125"/>
          </a:xfrm>
          <a:prstGeom prst="rect">
            <a:avLst/>
          </a:prstGeom>
        </p:spPr>
        <p:txBody>
          <a:bodyPr/>
          <a:lstStyle/>
          <a:p>
            <a:r>
              <a:rPr lang="de-DE" smtClean="0">
                <a:solidFill>
                  <a:schemeClr val="tx2">
                    <a:lumMod val="50000"/>
                  </a:schemeClr>
                </a:solidFill>
              </a:rPr>
              <a:t>© 2017.   ∫ERVOANTRIEBSTECHNIK.DE    Alle Rechte vorbehalten.</a:t>
            </a:r>
            <a:endParaRPr lang="de-DE" dirty="0">
              <a:solidFill>
                <a:schemeClr val="tx2">
                  <a:lumMod val="50000"/>
                </a:scheme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0" y="6525344"/>
            <a:ext cx="9144000" cy="332656"/>
          </a:xfrm>
          <a:prstGeom prst="rect">
            <a:avLst/>
          </a:prstGeom>
          <a:gradFill flip="none" rotWithShape="1">
            <a:gsLst>
              <a:gs pos="56000">
                <a:schemeClr val="accent1">
                  <a:tint val="66000"/>
                  <a:satMod val="160000"/>
                  <a:alpha val="0"/>
                </a:schemeClr>
              </a:gs>
              <a:gs pos="18000">
                <a:schemeClr val="accent1">
                  <a:tint val="23500"/>
                  <a:satMod val="160000"/>
                </a:schemeClr>
              </a:gs>
              <a:gs pos="100000">
                <a:schemeClr val="accent1">
                  <a:tint val="23500"/>
                  <a:satMod val="160000"/>
                </a:schemeClr>
              </a:gs>
            </a:gsLst>
            <a:lin ang="16500000" scaled="0"/>
            <a:tileRect/>
          </a:gradFill>
          <a:ln w="6350">
            <a:noFill/>
          </a:ln>
          <a:effectLst>
            <a:outerShdw blurRad="50800" dist="38100" dir="162000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77800"/>
            <a:endParaRPr lang="de-DE" sz="4400" dirty="0">
              <a:solidFill>
                <a:schemeClr val="tx1"/>
              </a:solidFill>
              <a:latin typeface="+mj-lt"/>
            </a:endParaRPr>
          </a:p>
        </p:txBody>
      </p:sp>
      <p:sp>
        <p:nvSpPr>
          <p:cNvPr id="11" name="Rechteck 10"/>
          <p:cNvSpPr/>
          <p:nvPr userDrawn="1"/>
        </p:nvSpPr>
        <p:spPr>
          <a:xfrm>
            <a:off x="0" y="0"/>
            <a:ext cx="9144000" cy="980728"/>
          </a:xfrm>
          <a:prstGeom prst="rect">
            <a:avLst/>
          </a:prstGeom>
          <a:gradFill flip="none" rotWithShape="1">
            <a:gsLst>
              <a:gs pos="56000">
                <a:schemeClr val="accent1">
                  <a:tint val="66000"/>
                  <a:satMod val="160000"/>
                  <a:alpha val="0"/>
                </a:schemeClr>
              </a:gs>
              <a:gs pos="18000">
                <a:schemeClr val="accent1">
                  <a:tint val="23500"/>
                  <a:satMod val="160000"/>
                </a:schemeClr>
              </a:gs>
              <a:gs pos="100000">
                <a:schemeClr val="accent1">
                  <a:tint val="23500"/>
                  <a:satMod val="160000"/>
                </a:schemeClr>
              </a:gs>
            </a:gsLst>
            <a:lin ang="16500000" scaled="0"/>
            <a:tileRect/>
          </a:gradFill>
          <a:ln w="25400">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77800"/>
            <a:endParaRPr lang="de-DE" sz="4400" dirty="0" smtClean="0">
              <a:solidFill>
                <a:schemeClr val="tx1"/>
              </a:solidFill>
              <a:latin typeface="+mj-lt"/>
            </a:endParaRPr>
          </a:p>
          <a:p>
            <a:pPr marL="177800"/>
            <a:endParaRPr lang="de-DE" sz="4400" dirty="0">
              <a:solidFill>
                <a:schemeClr val="tx1"/>
              </a:solidFill>
              <a:latin typeface="+mj-lt"/>
            </a:endParaRPr>
          </a:p>
        </p:txBody>
      </p:sp>
      <p:pic>
        <p:nvPicPr>
          <p:cNvPr id="9" name="Grafik 8" descr="Logo 4.png"/>
          <p:cNvPicPr>
            <a:picLocks noChangeAspect="1"/>
          </p:cNvPicPr>
          <p:nvPr userDrawn="1"/>
        </p:nvPicPr>
        <p:blipFill>
          <a:blip r:embed="rId15" cstate="print"/>
          <a:stretch>
            <a:fillRect/>
          </a:stretch>
        </p:blipFill>
        <p:spPr>
          <a:xfrm>
            <a:off x="8388424" y="44624"/>
            <a:ext cx="545898" cy="908664"/>
          </a:xfrm>
          <a:prstGeom prst="rect">
            <a:avLst/>
          </a:prstGeom>
        </p:spPr>
      </p:pic>
      <p:sp>
        <p:nvSpPr>
          <p:cNvPr id="19" name="Foliennummernplatzhalter 11"/>
          <p:cNvSpPr>
            <a:spLocks noGrp="1"/>
          </p:cNvSpPr>
          <p:nvPr userDrawn="1">
            <p:ph type="sldNum" sz="quarter" idx="4"/>
          </p:nvPr>
        </p:nvSpPr>
        <p:spPr>
          <a:xfrm>
            <a:off x="7902444" y="6617245"/>
            <a:ext cx="762000" cy="196131"/>
          </a:xfrm>
          <a:prstGeom prst="rect">
            <a:avLst/>
          </a:prstGeom>
        </p:spPr>
        <p:txBody>
          <a:bodyPr/>
          <a:lstStyle/>
          <a:p>
            <a:fld id="{60F21FF6-9FBD-44C9-9E0A-5112F85975AF}" type="slidenum">
              <a:rPr lang="de-DE" sz="1000" smtClean="0">
                <a:solidFill>
                  <a:schemeClr val="tx2">
                    <a:lumMod val="50000"/>
                  </a:schemeClr>
                </a:solidFill>
                <a:latin typeface="Corbel" pitchFamily="34" charset="0"/>
              </a:rPr>
              <a:pPr/>
              <a:t>‹Nr.›</a:t>
            </a:fld>
            <a:endParaRPr lang="de-DE" sz="1000" dirty="0">
              <a:solidFill>
                <a:schemeClr val="tx2">
                  <a:lumMod val="50000"/>
                </a:schemeClr>
              </a:solidFill>
              <a:latin typeface="Corbel" pitchFamily="34" charset="0"/>
            </a:endParaRPr>
          </a:p>
        </p:txBody>
      </p:sp>
      <p:sp>
        <p:nvSpPr>
          <p:cNvPr id="20" name="Fußzeilenplatzhalter 12"/>
          <p:cNvSpPr>
            <a:spLocks noGrp="1"/>
          </p:cNvSpPr>
          <p:nvPr userDrawn="1">
            <p:ph type="ftr" sz="quarter" idx="3"/>
          </p:nvPr>
        </p:nvSpPr>
        <p:spPr>
          <a:xfrm>
            <a:off x="2771760" y="6525344"/>
            <a:ext cx="3816424" cy="404664"/>
          </a:xfrm>
          <a:prstGeom prst="rect">
            <a:avLst/>
          </a:prstGeom>
        </p:spPr>
        <p:txBody>
          <a:bodyPr/>
          <a:lstStyle/>
          <a:p>
            <a:r>
              <a:rPr lang="de-DE" sz="1000" dirty="0" smtClean="0">
                <a:solidFill>
                  <a:schemeClr val="tx2">
                    <a:lumMod val="50000"/>
                  </a:schemeClr>
                </a:solidFill>
                <a:latin typeface="Corbel" pitchFamily="34" charset="0"/>
              </a:rPr>
              <a:t>© 2017.   </a:t>
            </a:r>
            <a:r>
              <a:rPr lang="de-DE" sz="1600"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a:t>
            </a:r>
            <a:r>
              <a:rPr lang="de-DE" sz="1000" b="1"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DE    Alle Rechte vorbehalten.</a:t>
            </a:r>
            <a:endParaRPr lang="de-DE" sz="1000" dirty="0">
              <a:solidFill>
                <a:schemeClr val="tx2">
                  <a:lumMod val="50000"/>
                </a:schemeClr>
              </a:solidFill>
              <a:latin typeface="Corbel" pitchFamily="34" charset="0"/>
            </a:endParaRPr>
          </a:p>
        </p:txBody>
      </p:sp>
      <p:sp>
        <p:nvSpPr>
          <p:cNvPr id="21" name="Datumsplatzhalter 20"/>
          <p:cNvSpPr>
            <a:spLocks noGrp="1"/>
          </p:cNvSpPr>
          <p:nvPr userDrawn="1">
            <p:ph type="dt" sz="half" idx="2"/>
          </p:nvPr>
        </p:nvSpPr>
        <p:spPr>
          <a:xfrm>
            <a:off x="431448" y="6545237"/>
            <a:ext cx="874440" cy="268139"/>
          </a:xfrm>
          <a:prstGeom prst="rect">
            <a:avLst/>
          </a:prstGeom>
        </p:spPr>
        <p:txBody>
          <a:bodyPr/>
          <a:lstStyle>
            <a:lvl1pPr>
              <a:defRPr sz="1000"/>
            </a:lvl1pPr>
          </a:lstStyle>
          <a:p>
            <a:r>
              <a:rPr lang="de-DE"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ransition/>
  <p:timing>
    <p:tnLst>
      <p:par>
        <p:cTn id="1" dur="indefinite" restart="never" nodeType="tmRoot"/>
      </p:par>
    </p:tnLst>
  </p:timing>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exlar.com/content/uploads/2014/09/TLAM_Standard.pdf" TargetMode="External"/><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hyperlink" Target="https://exlar.com/content/uploads/2014/09/TLAM_Standard.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74000">
              <a:srgbClr val="A9C6D3">
                <a:alpha val="5000"/>
              </a:srgbClr>
            </a:gs>
            <a:gs pos="100000">
              <a:schemeClr val="accent1">
                <a:tint val="44500"/>
                <a:satMod val="160000"/>
                <a:alpha val="58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0" name="Freihandform 9"/>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Titel 7"/>
          <p:cNvSpPr>
            <a:spLocks noGrp="1"/>
          </p:cNvSpPr>
          <p:nvPr>
            <p:ph type="title"/>
          </p:nvPr>
        </p:nvSpPr>
        <p:spPr>
          <a:xfrm>
            <a:off x="431448" y="3314372"/>
            <a:ext cx="8229600" cy="690692"/>
          </a:xfrm>
        </p:spPr>
        <p:txBody>
          <a:bodyPr>
            <a:noAutofit/>
          </a:bodyPr>
          <a:lstStyle/>
          <a:p>
            <a:r>
              <a:rPr lang="de-DE" sz="4400" dirty="0" smtClean="0">
                <a:solidFill>
                  <a:schemeClr val="tx1"/>
                </a:solidFill>
                <a:latin typeface="+mj-lt"/>
                <a:cs typeface="Arial" pitchFamily="34" charset="0"/>
              </a:rPr>
              <a:t>Verluste der PMSM</a:t>
            </a:r>
            <a:endParaRPr lang="de-DE" sz="4400" dirty="0">
              <a:solidFill>
                <a:schemeClr val="tx1"/>
              </a:solidFill>
              <a:latin typeface="+mj-lt"/>
              <a:cs typeface="Arial" pitchFamily="34" charset="0"/>
            </a:endParaRPr>
          </a:p>
        </p:txBody>
      </p:sp>
      <p:sp>
        <p:nvSpPr>
          <p:cNvPr id="16" name="Textfeld 15"/>
          <p:cNvSpPr txBox="1"/>
          <p:nvPr/>
        </p:nvSpPr>
        <p:spPr>
          <a:xfrm>
            <a:off x="971520" y="818652"/>
            <a:ext cx="6030804" cy="1200329"/>
          </a:xfrm>
          <a:prstGeom prst="rect">
            <a:avLst/>
          </a:prstGeom>
          <a:noFill/>
        </p:spPr>
        <p:txBody>
          <a:bodyPr wrap="square" rtlCol="0">
            <a:spAutoFit/>
          </a:bodyPr>
          <a:lstStyle/>
          <a:p>
            <a:r>
              <a:rPr lang="de-DE" sz="7200" b="1" dirty="0" smtClean="0">
                <a:latin typeface="Corbel" pitchFamily="34" charset="0"/>
                <a:cs typeface="Arial" pitchFamily="34" charset="0"/>
              </a:rPr>
              <a:t>∫</a:t>
            </a:r>
            <a:r>
              <a:rPr lang="de-DE" sz="4000" b="1" dirty="0" smtClean="0">
                <a:solidFill>
                  <a:schemeClr val="tx2">
                    <a:lumMod val="50000"/>
                  </a:schemeClr>
                </a:solidFill>
                <a:latin typeface="Corbel" pitchFamily="34" charset="0"/>
                <a:cs typeface="Arial" pitchFamily="34" charset="0"/>
              </a:rPr>
              <a:t>ervoantriebstechnik</a:t>
            </a:r>
            <a:r>
              <a:rPr lang="de-DE" sz="6000" b="1" dirty="0" smtClean="0">
                <a:latin typeface="Corbel" pitchFamily="34" charset="0"/>
                <a:cs typeface="Arial" pitchFamily="34" charset="0"/>
              </a:rPr>
              <a:t>.</a:t>
            </a:r>
            <a:r>
              <a:rPr lang="de-DE" sz="4000" b="1" dirty="0" smtClean="0">
                <a:solidFill>
                  <a:schemeClr val="tx2">
                    <a:lumMod val="50000"/>
                  </a:schemeClr>
                </a:solidFill>
                <a:latin typeface="Corbel" pitchFamily="34" charset="0"/>
                <a:cs typeface="Arial" pitchFamily="34" charset="0"/>
              </a:rPr>
              <a:t>de</a:t>
            </a:r>
            <a:endParaRPr lang="de-DE" sz="4000" b="1" dirty="0">
              <a:solidFill>
                <a:schemeClr val="tx2">
                  <a:lumMod val="50000"/>
                </a:schemeClr>
              </a:solidFill>
              <a:latin typeface="Corbel" pitchFamily="34" charset="0"/>
              <a:cs typeface="Arial" pitchFamily="34" charset="0"/>
            </a:endParaRPr>
          </a:p>
        </p:txBody>
      </p:sp>
      <p:pic>
        <p:nvPicPr>
          <p:cNvPr id="18" name="Grafik 17" descr="Logo 4.png"/>
          <p:cNvPicPr>
            <a:picLocks noChangeAspect="1"/>
          </p:cNvPicPr>
          <p:nvPr/>
        </p:nvPicPr>
        <p:blipFill>
          <a:blip r:embed="rId3" cstate="print"/>
          <a:stretch>
            <a:fillRect/>
          </a:stretch>
        </p:blipFill>
        <p:spPr>
          <a:xfrm>
            <a:off x="7452384" y="728640"/>
            <a:ext cx="1405990" cy="2340312"/>
          </a:xfrm>
          <a:prstGeom prst="rect">
            <a:avLst/>
          </a:prstGeom>
        </p:spPr>
      </p:pic>
      <p:sp>
        <p:nvSpPr>
          <p:cNvPr id="19" name="Inhaltsplatzhalter 18"/>
          <p:cNvSpPr>
            <a:spLocks noGrp="1"/>
          </p:cNvSpPr>
          <p:nvPr>
            <p:ph idx="1"/>
          </p:nvPr>
        </p:nvSpPr>
        <p:spPr>
          <a:xfrm>
            <a:off x="431448" y="4293096"/>
            <a:ext cx="8255352" cy="576096"/>
          </a:xfrm>
        </p:spPr>
        <p:txBody>
          <a:bodyPr>
            <a:normAutofit fontScale="92500" lnSpcReduction="20000"/>
          </a:bodyPr>
          <a:lstStyle/>
          <a:p>
            <a:pPr>
              <a:buNone/>
            </a:pPr>
            <a:r>
              <a:rPr lang="de-DE" sz="1800" dirty="0" smtClean="0"/>
              <a:t>Die Verluste der </a:t>
            </a:r>
            <a:r>
              <a:rPr lang="de-DE" sz="1800" b="1" dirty="0" err="1" smtClean="0"/>
              <a:t>p</a:t>
            </a:r>
            <a:r>
              <a:rPr lang="de-DE" sz="1800" dirty="0" err="1" smtClean="0"/>
              <a:t>ermanent</a:t>
            </a:r>
            <a:r>
              <a:rPr lang="de-DE" sz="1800" b="1" dirty="0" err="1" smtClean="0"/>
              <a:t>m</a:t>
            </a:r>
            <a:r>
              <a:rPr lang="de-DE" sz="1800" dirty="0" err="1" smtClean="0"/>
              <a:t>agnet</a:t>
            </a:r>
            <a:r>
              <a:rPr lang="de-DE" sz="1800" dirty="0" smtClean="0"/>
              <a:t>-erregten </a:t>
            </a:r>
            <a:r>
              <a:rPr lang="de-DE" sz="1800" b="1" dirty="0" smtClean="0"/>
              <a:t>S</a:t>
            </a:r>
            <a:r>
              <a:rPr lang="de-DE" sz="1800" dirty="0" smtClean="0"/>
              <a:t>ynchron</a:t>
            </a:r>
            <a:r>
              <a:rPr lang="de-DE" sz="1800" b="1" dirty="0" smtClean="0"/>
              <a:t>m</a:t>
            </a:r>
            <a:r>
              <a:rPr lang="de-DE" sz="1800" dirty="0" smtClean="0"/>
              <a:t>aschine </a:t>
            </a:r>
            <a:r>
              <a:rPr lang="de-DE" sz="1800" b="1" dirty="0" smtClean="0"/>
              <a:t>PMSM</a:t>
            </a:r>
            <a:r>
              <a:rPr lang="de-DE" sz="1800" dirty="0" smtClean="0"/>
              <a:t> und das </a:t>
            </a:r>
          </a:p>
          <a:p>
            <a:pPr>
              <a:buNone/>
            </a:pPr>
            <a:r>
              <a:rPr lang="de-DE" sz="1800" dirty="0" smtClean="0"/>
              <a:t>Drehzahl-Drehmoment-Diagramm</a:t>
            </a:r>
            <a:endParaRPr lang="de-DE" sz="1800" dirty="0"/>
          </a:p>
        </p:txBody>
      </p:sp>
      <p:sp>
        <p:nvSpPr>
          <p:cNvPr id="20" name="Inhaltsplatzhalter 18"/>
          <p:cNvSpPr txBox="1">
            <a:spLocks/>
          </p:cNvSpPr>
          <p:nvPr/>
        </p:nvSpPr>
        <p:spPr>
          <a:xfrm>
            <a:off x="6642276" y="5499276"/>
            <a:ext cx="1710228" cy="360048"/>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de-DE" dirty="0" smtClean="0">
                <a:solidFill>
                  <a:schemeClr val="tx2">
                    <a:lumMod val="50000"/>
                  </a:schemeClr>
                </a:solidFill>
                <a:cs typeface="Arial" pitchFamily="34" charset="0"/>
              </a:rPr>
              <a:t>Roland Fetzner</a:t>
            </a:r>
            <a:endParaRPr kumimoji="0" lang="de-DE" sz="1800" b="0" i="0" u="none" strike="noStrike" kern="1200" cap="none" spc="0" normalizeH="0" baseline="0" noProof="0" dirty="0">
              <a:ln>
                <a:noFill/>
              </a:ln>
              <a:solidFill>
                <a:schemeClr val="tx2">
                  <a:lumMod val="50000"/>
                </a:schemeClr>
              </a:solidFill>
              <a:effectLst/>
              <a:uLnTx/>
              <a:uFillTx/>
              <a:latin typeface="+mn-lt"/>
              <a:ea typeface="+mn-ea"/>
              <a:cs typeface="Arial" pitchFamily="34" charset="0"/>
            </a:endParaRPr>
          </a:p>
        </p:txBody>
      </p:sp>
      <p:sp>
        <p:nvSpPr>
          <p:cNvPr id="11" name="Freihandform 10"/>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14" name="Gruppieren 13"/>
          <p:cNvGrpSpPr/>
          <p:nvPr/>
        </p:nvGrpSpPr>
        <p:grpSpPr>
          <a:xfrm>
            <a:off x="-19017" y="202408"/>
            <a:ext cx="9180548" cy="649224"/>
            <a:chOff x="-19045" y="216550"/>
            <a:chExt cx="9180548" cy="649224"/>
          </a:xfrm>
        </p:grpSpPr>
        <p:sp>
          <p:nvSpPr>
            <p:cNvPr id="15" name="Freihand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ihandform 1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26" name="Datumsplatzhalter 25"/>
          <p:cNvSpPr>
            <a:spLocks noGrp="1"/>
          </p:cNvSpPr>
          <p:nvPr>
            <p:ph type="dt" sz="half" idx="10"/>
          </p:nvPr>
        </p:nvSpPr>
        <p:spPr/>
        <p:txBody>
          <a:bodyPr anchor="b"/>
          <a:lstStyle/>
          <a:p>
            <a:r>
              <a:rPr lang="de-DE" dirty="0" smtClean="0">
                <a:latin typeface="Corbel" pitchFamily="34" charset="0"/>
              </a:rPr>
              <a:t>01.05.2017</a:t>
            </a:r>
            <a:endParaRPr lang="de-DE" dirty="0">
              <a:latin typeface="Corbel" pitchFamily="34" charset="0"/>
            </a:endParaRPr>
          </a:p>
        </p:txBody>
      </p:sp>
      <p:sp>
        <p:nvSpPr>
          <p:cNvPr id="27" name="Foliennummernplatzhalter 26"/>
          <p:cNvSpPr>
            <a:spLocks noGrp="1"/>
          </p:cNvSpPr>
          <p:nvPr>
            <p:ph type="sldNum" sz="quarter" idx="12"/>
          </p:nvPr>
        </p:nvSpPr>
        <p:spPr>
          <a:xfrm>
            <a:off x="8028384" y="6376243"/>
            <a:ext cx="762000" cy="293117"/>
          </a:xfrm>
        </p:spPr>
        <p:txBody>
          <a:bodyPr anchor="b"/>
          <a:lstStyle/>
          <a:p>
            <a:pPr algn="r"/>
            <a:fld id="{B4A3CA99-B404-4048-84A9-36AE77E281CB}" type="slidenum">
              <a:rPr lang="de-DE" sz="1000" smtClean="0">
                <a:latin typeface="Corbel" pitchFamily="34" charset="0"/>
              </a:rPr>
              <a:pPr algn="r"/>
              <a:t>1</a:t>
            </a:fld>
            <a:endParaRPr lang="de-DE" sz="1000" dirty="0">
              <a:latin typeface="Corbel" pitchFamily="34" charset="0"/>
            </a:endParaRPr>
          </a:p>
        </p:txBody>
      </p:sp>
      <p:sp>
        <p:nvSpPr>
          <p:cNvPr id="28" name="Fußzeilenplatzhalter 27"/>
          <p:cNvSpPr>
            <a:spLocks noGrp="1"/>
          </p:cNvSpPr>
          <p:nvPr>
            <p:ph type="ftr" sz="quarter" idx="3"/>
          </p:nvPr>
        </p:nvSpPr>
        <p:spPr/>
        <p:txBody>
          <a:bodyPr anchor="b"/>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Verluste + Reibmoment + Wärme</a:t>
            </a:r>
            <a:endParaRPr lang="en-US" dirty="0"/>
          </a:p>
        </p:txBody>
      </p:sp>
      <p:graphicFrame>
        <p:nvGraphicFramePr>
          <p:cNvPr id="7" name="Inhaltsplatzhalter 6"/>
          <p:cNvGraphicFramePr>
            <a:graphicFrameLocks noGrp="1"/>
          </p:cNvGraphicFramePr>
          <p:nvPr>
            <p:ph idx="1"/>
            <p:extLst>
              <p:ext uri="{D42A27DB-BD31-4B8C-83A1-F6EECF244321}">
                <p14:modId xmlns="" xmlns:p14="http://schemas.microsoft.com/office/powerpoint/2010/main" val="3562599585"/>
              </p:ext>
            </p:extLst>
          </p:nvPr>
        </p:nvGraphicFramePr>
        <p:xfrm>
          <a:off x="395536" y="1196752"/>
          <a:ext cx="8229600" cy="4318000"/>
        </p:xfrm>
        <a:graphic>
          <a:graphicData uri="http://schemas.openxmlformats.org/drawingml/2006/table">
            <a:tbl>
              <a:tblPr firstRow="1" bandRow="1">
                <a:tableStyleId>{5C22544A-7EE6-4342-B048-85BDC9FD1C3A}</a:tableStyleId>
              </a:tblPr>
              <a:tblGrid>
                <a:gridCol w="2808312"/>
                <a:gridCol w="3024336"/>
                <a:gridCol w="2396952"/>
              </a:tblGrid>
              <a:tr h="370840">
                <a:tc>
                  <a:txBody>
                    <a:bodyPr/>
                    <a:lstStyle/>
                    <a:p>
                      <a:r>
                        <a:rPr lang="de-DE" dirty="0" smtClean="0"/>
                        <a:t>Verluste</a:t>
                      </a:r>
                      <a:endParaRPr lang="en-US" dirty="0"/>
                    </a:p>
                  </a:txBody>
                  <a:tcPr/>
                </a:tc>
                <a:tc>
                  <a:txBody>
                    <a:bodyPr/>
                    <a:lstStyle/>
                    <a:p>
                      <a:r>
                        <a:rPr lang="de-DE" dirty="0" smtClean="0"/>
                        <a:t>Reibmoment</a:t>
                      </a:r>
                      <a:endParaRPr lang="en-US" dirty="0"/>
                    </a:p>
                  </a:txBody>
                  <a:tcPr/>
                </a:tc>
                <a:tc>
                  <a:txBody>
                    <a:bodyPr/>
                    <a:lstStyle/>
                    <a:p>
                      <a:r>
                        <a:rPr lang="de-DE" dirty="0" smtClean="0"/>
                        <a:t>Wärme</a:t>
                      </a:r>
                      <a:endParaRPr lang="en-US" dirty="0"/>
                    </a:p>
                  </a:txBody>
                  <a:tcPr/>
                </a:tc>
              </a:tr>
              <a:tr h="370840">
                <a:tc>
                  <a:txBody>
                    <a:bodyPr/>
                    <a:lstStyle/>
                    <a:p>
                      <a:r>
                        <a:rPr lang="de-DE" dirty="0" smtClean="0"/>
                        <a:t>Kupferverluste</a:t>
                      </a:r>
                      <a:endParaRPr lang="en-US" dirty="0"/>
                    </a:p>
                  </a:txBody>
                  <a:tcPr/>
                </a:tc>
                <a:tc>
                  <a:txBody>
                    <a:bodyPr/>
                    <a:lstStyle/>
                    <a:p>
                      <a:r>
                        <a:rPr lang="de-DE" dirty="0" smtClean="0"/>
                        <a:t>kein</a:t>
                      </a:r>
                      <a:endParaRPr lang="en-US" dirty="0"/>
                    </a:p>
                  </a:txBody>
                  <a:tcPr/>
                </a:tc>
                <a:tc>
                  <a:txBody>
                    <a:bodyPr/>
                    <a:lstStyle/>
                    <a:p>
                      <a:r>
                        <a:rPr lang="de-DE" dirty="0" smtClean="0"/>
                        <a:t>Wicklungsdraht, ohmsche Verluste</a:t>
                      </a:r>
                      <a:endParaRPr lang="en-US" dirty="0"/>
                    </a:p>
                  </a:txBody>
                  <a:tcPr/>
                </a:tc>
              </a:tr>
              <a:tr h="370840">
                <a:tc>
                  <a:txBody>
                    <a:bodyPr/>
                    <a:lstStyle/>
                    <a:p>
                      <a:r>
                        <a:rPr lang="de-DE" dirty="0" smtClean="0"/>
                        <a:t>Lagerverluste</a:t>
                      </a:r>
                      <a:endParaRPr lang="en-US" dirty="0"/>
                    </a:p>
                  </a:txBody>
                  <a:tcPr/>
                </a:tc>
                <a:tc>
                  <a:txBody>
                    <a:bodyPr/>
                    <a:lstStyle/>
                    <a:p>
                      <a:r>
                        <a:rPr lang="de-DE" dirty="0" smtClean="0"/>
                        <a:t>Lagerreibung</a:t>
                      </a:r>
                      <a:endParaRPr lang="en-US" dirty="0"/>
                    </a:p>
                  </a:txBody>
                  <a:tcPr/>
                </a:tc>
                <a:tc>
                  <a:txBody>
                    <a:bodyPr/>
                    <a:lstStyle/>
                    <a:p>
                      <a:r>
                        <a:rPr lang="de-DE" dirty="0" smtClean="0"/>
                        <a:t>Lager</a:t>
                      </a:r>
                      <a:endParaRPr lang="en-US" dirty="0"/>
                    </a:p>
                  </a:txBody>
                  <a:tcPr/>
                </a:tc>
              </a:tr>
              <a:tr h="370840">
                <a:tc>
                  <a:txBody>
                    <a:bodyPr/>
                    <a:lstStyle/>
                    <a:p>
                      <a:r>
                        <a:rPr lang="de-DE" dirty="0" smtClean="0"/>
                        <a:t>Magnetisierungsverluste / </a:t>
                      </a:r>
                      <a:r>
                        <a:rPr lang="de-DE" dirty="0" err="1" smtClean="0"/>
                        <a:t>Hystereseverluste</a:t>
                      </a:r>
                      <a:endParaRPr lang="en-US" dirty="0"/>
                    </a:p>
                  </a:txBody>
                  <a:tcPr/>
                </a:tc>
                <a:tc>
                  <a:txBody>
                    <a:bodyPr/>
                    <a:lstStyle/>
                    <a:p>
                      <a:r>
                        <a:rPr lang="de-DE" dirty="0" smtClean="0"/>
                        <a:t>Bremsmoment </a:t>
                      </a:r>
                      <a:r>
                        <a:rPr lang="de-DE" dirty="0" err="1" smtClean="0"/>
                        <a:t>Remanenzschweif</a:t>
                      </a:r>
                      <a:r>
                        <a:rPr lang="de-DE" dirty="0" smtClean="0"/>
                        <a:t> </a:t>
                      </a:r>
                      <a:r>
                        <a:rPr lang="de-DE" baseline="30000" dirty="0" smtClean="0"/>
                        <a:t>1</a:t>
                      </a:r>
                      <a:endParaRPr lang="en-US" baseline="30000" dirty="0"/>
                    </a:p>
                  </a:txBody>
                  <a:tcPr/>
                </a:tc>
                <a:tc>
                  <a:txBody>
                    <a:bodyPr/>
                    <a:lstStyle/>
                    <a:p>
                      <a:r>
                        <a:rPr lang="de-DE" dirty="0" smtClean="0"/>
                        <a:t>Eisengefüge</a:t>
                      </a:r>
                      <a:endParaRPr lang="en-US" dirty="0"/>
                    </a:p>
                  </a:txBody>
                  <a:tcPr/>
                </a:tc>
              </a:tr>
              <a:tr h="370840">
                <a:tc>
                  <a:txBody>
                    <a:bodyPr/>
                    <a:lstStyle/>
                    <a:p>
                      <a:r>
                        <a:rPr lang="de-DE" dirty="0" smtClean="0"/>
                        <a:t>Wirbelstromverluste</a:t>
                      </a:r>
                      <a:endParaRPr lang="en-US" dirty="0"/>
                    </a:p>
                  </a:txBody>
                  <a:tcPr/>
                </a:tc>
                <a:tc>
                  <a:txBody>
                    <a:bodyPr/>
                    <a:lstStyle/>
                    <a:p>
                      <a:r>
                        <a:rPr lang="de-DE" dirty="0" smtClean="0"/>
                        <a:t>Feld der Wirbelströme wirkt Ursache (Rotation) entgegen = Gegenmoment</a:t>
                      </a:r>
                      <a:endParaRPr lang="en-US" dirty="0"/>
                    </a:p>
                  </a:txBody>
                  <a:tcPr/>
                </a:tc>
                <a:tc>
                  <a:txBody>
                    <a:bodyPr/>
                    <a:lstStyle/>
                    <a:p>
                      <a:r>
                        <a:rPr lang="de-DE" dirty="0" smtClean="0"/>
                        <a:t>Blech, </a:t>
                      </a:r>
                    </a:p>
                    <a:p>
                      <a:r>
                        <a:rPr lang="de-DE" dirty="0" smtClean="0"/>
                        <a:t>ohmsche Verluste</a:t>
                      </a:r>
                      <a:endParaRPr lang="en-US" dirty="0"/>
                    </a:p>
                  </a:txBody>
                  <a:tcPr/>
                </a:tc>
              </a:tr>
              <a:tr h="370840">
                <a:tc>
                  <a:txBody>
                    <a:bodyPr/>
                    <a:lstStyle/>
                    <a:p>
                      <a:r>
                        <a:rPr lang="de-DE" dirty="0" smtClean="0"/>
                        <a:t>Ventilationsverluste</a:t>
                      </a:r>
                      <a:endParaRPr lang="en-US" dirty="0"/>
                    </a:p>
                  </a:txBody>
                  <a:tcPr/>
                </a:tc>
                <a:tc>
                  <a:txBody>
                    <a:bodyPr/>
                    <a:lstStyle/>
                    <a:p>
                      <a:r>
                        <a:rPr lang="de-DE" dirty="0" smtClean="0"/>
                        <a:t>Reibung der Verwirbelung</a:t>
                      </a:r>
                      <a:endParaRPr lang="en-US" dirty="0"/>
                    </a:p>
                  </a:txBody>
                  <a:tcPr/>
                </a:tc>
                <a:tc>
                  <a:txBody>
                    <a:bodyPr/>
                    <a:lstStyle/>
                    <a:p>
                      <a:r>
                        <a:rPr lang="de-DE" dirty="0" smtClean="0"/>
                        <a:t>Luft</a:t>
                      </a:r>
                      <a:endParaRPr lang="en-US" dirty="0"/>
                    </a:p>
                  </a:txBody>
                  <a:tcPr/>
                </a:tc>
              </a:tr>
              <a:tr h="370840">
                <a:tc>
                  <a:txBody>
                    <a:bodyPr/>
                    <a:lstStyle/>
                    <a:p>
                      <a:r>
                        <a:rPr lang="de-DE" dirty="0" smtClean="0"/>
                        <a:t>Verluste am Wellendichtring</a:t>
                      </a:r>
                      <a:endParaRPr lang="en-US" dirty="0"/>
                    </a:p>
                  </a:txBody>
                  <a:tcPr/>
                </a:tc>
                <a:tc>
                  <a:txBody>
                    <a:bodyPr/>
                    <a:lstStyle/>
                    <a:p>
                      <a:r>
                        <a:rPr lang="de-DE" dirty="0" smtClean="0"/>
                        <a:t>Reibmoment am Wellendichtring</a:t>
                      </a:r>
                      <a:endParaRPr lang="en-US" dirty="0"/>
                    </a:p>
                  </a:txBody>
                  <a:tcPr/>
                </a:tc>
                <a:tc>
                  <a:txBody>
                    <a:bodyPr/>
                    <a:lstStyle/>
                    <a:p>
                      <a:r>
                        <a:rPr lang="de-DE" dirty="0" smtClean="0"/>
                        <a:t>Welle und Dichtung</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feld 2"/>
          <p:cNvSpPr txBox="1"/>
          <p:nvPr/>
        </p:nvSpPr>
        <p:spPr>
          <a:xfrm>
            <a:off x="533400" y="6096000"/>
            <a:ext cx="3509038" cy="276999"/>
          </a:xfrm>
          <a:prstGeom prst="rect">
            <a:avLst/>
          </a:prstGeom>
          <a:noFill/>
        </p:spPr>
        <p:txBody>
          <a:bodyPr wrap="none" rtlCol="0">
            <a:spAutoFit/>
          </a:bodyPr>
          <a:lstStyle/>
          <a:p>
            <a:r>
              <a:rPr lang="de-DE" sz="1200" baseline="30000" dirty="0" smtClean="0"/>
              <a:t>1 </a:t>
            </a:r>
            <a:r>
              <a:rPr lang="de-DE" sz="1200" dirty="0" smtClean="0"/>
              <a:t>Theorie </a:t>
            </a:r>
            <a:r>
              <a:rPr lang="de-DE" sz="1200" dirty="0" err="1" smtClean="0"/>
              <a:t>Remanenzschweif</a:t>
            </a:r>
            <a:r>
              <a:rPr lang="de-DE" sz="1200" dirty="0" smtClean="0"/>
              <a:t> von Roland Fetzner </a:t>
            </a:r>
            <a:endParaRPr lang="en-US" sz="1200" dirty="0"/>
          </a:p>
        </p:txBody>
      </p:sp>
      <p:sp>
        <p:nvSpPr>
          <p:cNvPr id="9" name="Datumsplatzhalter 8"/>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0" name="Foliennummernplatzhalter 9"/>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10</a:t>
            </a:fld>
            <a:endParaRPr lang="de-DE" sz="1000" dirty="0">
              <a:solidFill>
                <a:schemeClr val="tx2">
                  <a:lumMod val="50000"/>
                </a:schemeClr>
              </a:solidFill>
              <a:latin typeface="Corbel" pitchFamily="34" charset="0"/>
            </a:endParaRPr>
          </a:p>
        </p:txBody>
      </p:sp>
      <p:sp>
        <p:nvSpPr>
          <p:cNvPr id="11" name="Fußzeilenplatzhalter 10"/>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5088250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433388" y="246063"/>
            <a:ext cx="8229600" cy="563562"/>
          </a:xfrm>
          <a:prstGeom prst="rect">
            <a:avLst/>
          </a:prstGeom>
        </p:spPr>
        <p:txBody>
          <a:bodyPr anchor="ctr"/>
          <a:lstStyle/>
          <a:p>
            <a:r>
              <a:rPr lang="de-DE" altLang="en-US" dirty="0" smtClean="0">
                <a:latin typeface="Arial" charset="0"/>
                <a:cs typeface="Arial" charset="0"/>
              </a:rPr>
              <a:t>Kategorie:</a:t>
            </a:r>
            <a:endParaRPr lang="en-US" altLang="en-US" dirty="0" smtClean="0">
              <a:latin typeface="Arial" charset="0"/>
              <a:cs typeface="Arial" charset="0"/>
            </a:endParaRPr>
          </a:p>
        </p:txBody>
      </p:sp>
      <mc:AlternateContent xmlns:mc="http://schemas.openxmlformats.org/markup-compatibility/2006">
        <mc:Choice xmlns="" xmlns:a14="http://schemas.microsoft.com/office/drawing/2010/main" Requires="a14">
          <p:sp>
            <p:nvSpPr>
              <p:cNvPr id="4" name="Inhaltsplatzhalter 2"/>
              <p:cNvSpPr>
                <a:spLocks noGrp="1"/>
              </p:cNvSpPr>
              <p:nvPr>
                <p:ph idx="1"/>
              </p:nvPr>
            </p:nvSpPr>
            <p:spPr>
              <a:xfrm>
                <a:off x="457200" y="1066800"/>
                <a:ext cx="8229600" cy="5562600"/>
              </a:xfrm>
            </p:spPr>
            <p:txBody>
              <a:bodyPr/>
              <a:lstStyle/>
              <a:p>
                <a:pPr marL="0" indent="0">
                  <a:spcAft>
                    <a:spcPts val="1200"/>
                  </a:spcAft>
                </a:pPr>
                <a:r>
                  <a:rPr lang="de-DE" dirty="0" smtClean="0">
                    <a:solidFill>
                      <a:schemeClr val="tx1"/>
                    </a:solidFill>
                  </a:rPr>
                  <a:t>Die mechanischen Verluste werden in zwei Kategorien unterteilt:</a:t>
                </a:r>
              </a:p>
              <a:p>
                <a:pPr marL="0" indent="0"/>
                <a:r>
                  <a:rPr lang="de-DE" dirty="0" smtClean="0">
                    <a:solidFill>
                      <a:schemeClr val="tx1"/>
                    </a:solidFill>
                  </a:rPr>
                  <a:t>a) Verluste die mit der Drehzahl linear bzw. proportional steigen </a:t>
                </a:r>
                <a:r>
                  <a:rPr lang="de-DE" dirty="0" err="1" smtClean="0">
                    <a:solidFill>
                      <a:schemeClr val="tx1"/>
                    </a:solidFill>
                  </a:rPr>
                  <a:t>dh</a:t>
                </a:r>
                <a:r>
                  <a:rPr lang="de-DE" dirty="0" smtClean="0">
                    <a:solidFill>
                      <a:schemeClr val="tx1"/>
                    </a:solidFill>
                  </a:rPr>
                  <a:t>.</a:t>
                </a:r>
              </a:p>
              <a:p>
                <a:pPr marL="0" indent="0">
                  <a:spcAft>
                    <a:spcPts val="600"/>
                  </a:spcAft>
                </a:pPr>
                <a:r>
                  <a:rPr lang="de-DE" dirty="0" smtClean="0">
                    <a:solidFill>
                      <a:schemeClr val="tx1"/>
                    </a:solidFill>
                  </a:rPr>
                  <a:t>die Reibmomente sind über die Drehzahl konstant:</a:t>
                </a:r>
              </a:p>
              <a:p>
                <a:pPr marL="0" indent="0">
                  <a:spcBef>
                    <a:spcPts val="1200"/>
                  </a:spcBef>
                  <a:spcAft>
                    <a:spcPts val="1200"/>
                  </a:spcAft>
                </a:pPr>
                <a14:m>
                  <m:oMathPara xmlns:m="http://schemas.openxmlformats.org/officeDocument/2006/math">
                    <m:oMathParaPr>
                      <m:jc m:val="left"/>
                    </m:oMathParaPr>
                    <m:oMath xmlns:m="http://schemas.openxmlformats.org/officeDocument/2006/math">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𝑅𝐸𝐼𝐵</m:t>
                          </m:r>
                        </m:sub>
                      </m:sSub>
                      <m:d>
                        <m:dPr>
                          <m:ctrlPr>
                            <a:rPr lang="de-DE" b="0" i="1" smtClean="0">
                              <a:solidFill>
                                <a:schemeClr val="tx1"/>
                              </a:solidFill>
                              <a:latin typeface="Cambria Math"/>
                            </a:rPr>
                          </m:ctrlPr>
                        </m:dPr>
                        <m:e>
                          <m:r>
                            <a:rPr lang="de-DE" b="0" i="1" smtClean="0">
                              <a:solidFill>
                                <a:schemeClr val="tx1"/>
                              </a:solidFill>
                              <a:latin typeface="Cambria Math"/>
                              <a:ea typeface="Cambria Math"/>
                            </a:rPr>
                            <m:t>𝜔</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𝑀</m:t>
                          </m:r>
                        </m:e>
                        <m:sub>
                          <m:r>
                            <a:rPr lang="de-DE" b="0" i="1" smtClean="0">
                              <a:solidFill>
                                <a:schemeClr val="tx1"/>
                              </a:solidFill>
                              <a:latin typeface="Cambria Math"/>
                            </a:rPr>
                            <m:t>𝑅𝐸𝐼𝐵</m:t>
                          </m:r>
                        </m:sub>
                      </m:sSub>
                      <m:r>
                        <a:rPr lang="de-DE" b="0" i="1" smtClean="0">
                          <a:solidFill>
                            <a:schemeClr val="tx1"/>
                          </a:solidFill>
                          <a:latin typeface="Cambria Math"/>
                        </a:rPr>
                        <m:t>∗</m:t>
                      </m:r>
                      <m:r>
                        <a:rPr lang="de-DE" b="0" i="1" smtClean="0">
                          <a:solidFill>
                            <a:schemeClr val="tx1"/>
                          </a:solidFill>
                          <a:latin typeface="Cambria Math"/>
                          <a:ea typeface="Cambria Math"/>
                        </a:rPr>
                        <m:t>𝜔</m:t>
                      </m:r>
                      <m:r>
                        <a:rPr lang="de-DE" b="0" i="1" smtClean="0">
                          <a:solidFill>
                            <a:schemeClr val="tx1"/>
                          </a:solidFill>
                          <a:latin typeface="Cambria Math"/>
                          <a:ea typeface="Cambria Math"/>
                        </a:rPr>
                        <m:t>          </m:t>
                      </m:r>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𝑀</m:t>
                          </m:r>
                        </m:e>
                        <m:sub>
                          <m:r>
                            <a:rPr lang="de-DE" b="0" i="1" smtClean="0">
                              <a:solidFill>
                                <a:schemeClr val="tx1"/>
                              </a:solidFill>
                              <a:latin typeface="Cambria Math"/>
                              <a:ea typeface="Cambria Math"/>
                            </a:rPr>
                            <m:t>𝑅𝐸𝐼𝐵</m:t>
                          </m:r>
                        </m:sub>
                      </m:sSub>
                      <m:r>
                        <a:rPr lang="de-DE" b="0" i="1" smtClean="0">
                          <a:solidFill>
                            <a:schemeClr val="tx1"/>
                          </a:solidFill>
                          <a:latin typeface="Cambria Math"/>
                          <a:ea typeface="Cambria Math"/>
                        </a:rPr>
                        <m:t>=</m:t>
                      </m:r>
                      <m:r>
                        <a:rPr lang="de-DE" b="0" i="1" smtClean="0">
                          <a:solidFill>
                            <a:schemeClr val="tx1"/>
                          </a:solidFill>
                          <a:latin typeface="Cambria Math"/>
                          <a:ea typeface="Cambria Math"/>
                        </a:rPr>
                        <m:t>𝑘𝑜𝑛𝑠𝑡𝑎𝑛𝑡</m:t>
                      </m:r>
                      <m:r>
                        <a:rPr lang="de-DE" b="0" i="1" smtClean="0">
                          <a:solidFill>
                            <a:schemeClr val="tx1"/>
                          </a:solidFill>
                          <a:latin typeface="Cambria Math"/>
                          <a:ea typeface="Cambria Math"/>
                        </a:rPr>
                        <m:t> </m:t>
                      </m:r>
                      <m:acc>
                        <m:accPr>
                          <m:chr m:val="̈"/>
                          <m:ctrlPr>
                            <a:rPr lang="de-DE" b="0" i="1" smtClean="0">
                              <a:solidFill>
                                <a:schemeClr val="tx1"/>
                              </a:solidFill>
                              <a:latin typeface="Cambria Math"/>
                              <a:ea typeface="Cambria Math"/>
                            </a:rPr>
                          </m:ctrlPr>
                        </m:accPr>
                        <m:e>
                          <m:r>
                            <a:rPr lang="de-DE" b="0" i="1" smtClean="0">
                              <a:solidFill>
                                <a:schemeClr val="tx1"/>
                              </a:solidFill>
                              <a:latin typeface="Cambria Math"/>
                              <a:ea typeface="Cambria Math"/>
                            </a:rPr>
                            <m:t>𝑢</m:t>
                          </m:r>
                        </m:e>
                      </m:acc>
                      <m:r>
                        <a:rPr lang="de-DE" b="0" i="1" smtClean="0">
                          <a:solidFill>
                            <a:schemeClr val="tx1"/>
                          </a:solidFill>
                          <a:latin typeface="Cambria Math"/>
                          <a:ea typeface="Cambria Math"/>
                        </a:rPr>
                        <m:t>𝑏𝑒𝑟</m:t>
                      </m:r>
                      <m:r>
                        <a:rPr lang="de-DE" b="0" i="1" smtClean="0">
                          <a:solidFill>
                            <a:schemeClr val="tx1"/>
                          </a:solidFill>
                          <a:latin typeface="Cambria Math"/>
                          <a:ea typeface="Cambria Math"/>
                        </a:rPr>
                        <m:t> </m:t>
                      </m:r>
                      <m:r>
                        <a:rPr lang="de-DE" b="0" i="1" smtClean="0">
                          <a:solidFill>
                            <a:schemeClr val="tx1"/>
                          </a:solidFill>
                          <a:latin typeface="Cambria Math"/>
                          <a:ea typeface="Cambria Math"/>
                        </a:rPr>
                        <m:t>𝑛</m:t>
                      </m:r>
                    </m:oMath>
                  </m:oMathPara>
                </a14:m>
                <a:endParaRPr lang="de-DE" dirty="0" smtClean="0">
                  <a:solidFill>
                    <a:schemeClr val="tx1"/>
                  </a:solidFill>
                </a:endParaRPr>
              </a:p>
              <a:p>
                <a:pPr marL="0" indent="0"/>
                <a:r>
                  <a:rPr lang="de-DE" sz="1400" dirty="0">
                    <a:solidFill>
                      <a:schemeClr val="tx1"/>
                    </a:solidFill>
                  </a:rPr>
                  <a:t>H</a:t>
                </a:r>
                <a:r>
                  <a:rPr lang="de-DE" sz="1400" dirty="0" smtClean="0">
                    <a:solidFill>
                      <a:schemeClr val="tx1"/>
                    </a:solidFill>
                  </a:rPr>
                  <a:t>ierzu gehören: </a:t>
                </a:r>
              </a:p>
              <a:p>
                <a:pPr marL="180000" indent="0">
                  <a:buFont typeface="Arial" panose="020B0604020202020204" pitchFamily="34" charset="0"/>
                  <a:buChar char="•"/>
                </a:pPr>
                <a:r>
                  <a:rPr lang="de-DE" sz="1400" dirty="0" smtClean="0">
                    <a:solidFill>
                      <a:schemeClr val="tx1"/>
                    </a:solidFill>
                  </a:rPr>
                  <a:t>(Um)- Magnetisierungsverluste</a:t>
                </a:r>
              </a:p>
              <a:p>
                <a:pPr marL="180000" indent="0">
                  <a:buFont typeface="Arial" panose="020B0604020202020204" pitchFamily="34" charset="0"/>
                  <a:buChar char="•"/>
                </a:pPr>
                <a:r>
                  <a:rPr lang="de-DE" sz="1400" dirty="0" smtClean="0">
                    <a:solidFill>
                      <a:schemeClr val="tx1"/>
                    </a:solidFill>
                  </a:rPr>
                  <a:t>Verluste am Wellendichtring</a:t>
                </a:r>
              </a:p>
              <a:p>
                <a:pPr marL="180000" indent="0">
                  <a:spcAft>
                    <a:spcPts val="600"/>
                  </a:spcAft>
                  <a:buFont typeface="Arial" panose="020B0604020202020204" pitchFamily="34" charset="0"/>
                  <a:buChar char="•"/>
                </a:pPr>
                <a:r>
                  <a:rPr lang="de-DE" sz="1400" dirty="0" smtClean="0">
                    <a:solidFill>
                      <a:schemeClr val="tx1"/>
                    </a:solidFill>
                  </a:rPr>
                  <a:t>Verluste der Lager</a:t>
                </a:r>
              </a:p>
              <a:p>
                <a:pPr marL="0" indent="0"/>
                <a:r>
                  <a:rPr lang="de-DE" dirty="0" smtClean="0">
                    <a:solidFill>
                      <a:schemeClr val="tx1"/>
                    </a:solidFill>
                  </a:rPr>
                  <a:t>b) Verluste </a:t>
                </a:r>
                <a:r>
                  <a:rPr lang="de-DE" dirty="0">
                    <a:solidFill>
                      <a:schemeClr val="tx1"/>
                    </a:solidFill>
                  </a:rPr>
                  <a:t>die mit der Drehzahl </a:t>
                </a:r>
                <a:r>
                  <a:rPr lang="de-DE" dirty="0" smtClean="0">
                    <a:solidFill>
                      <a:schemeClr val="tx1"/>
                    </a:solidFill>
                  </a:rPr>
                  <a:t>über-proportional </a:t>
                </a:r>
                <a:r>
                  <a:rPr lang="de-DE" dirty="0">
                    <a:solidFill>
                      <a:schemeClr val="tx1"/>
                    </a:solidFill>
                  </a:rPr>
                  <a:t>steigen </a:t>
                </a:r>
                <a:r>
                  <a:rPr lang="de-DE" dirty="0" err="1">
                    <a:solidFill>
                      <a:schemeClr val="tx1"/>
                    </a:solidFill>
                  </a:rPr>
                  <a:t>dh</a:t>
                </a:r>
                <a:r>
                  <a:rPr lang="de-DE" dirty="0">
                    <a:solidFill>
                      <a:schemeClr val="tx1"/>
                    </a:solidFill>
                  </a:rPr>
                  <a:t>.</a:t>
                </a:r>
              </a:p>
              <a:p>
                <a:pPr marL="0" indent="0">
                  <a:spcAft>
                    <a:spcPts val="600"/>
                  </a:spcAft>
                </a:pPr>
                <a:r>
                  <a:rPr lang="de-DE" dirty="0" smtClean="0">
                    <a:solidFill>
                      <a:schemeClr val="tx1"/>
                    </a:solidFill>
                  </a:rPr>
                  <a:t>die </a:t>
                </a:r>
                <a:r>
                  <a:rPr lang="de-DE" dirty="0">
                    <a:solidFill>
                      <a:schemeClr val="tx1"/>
                    </a:solidFill>
                  </a:rPr>
                  <a:t>Reibmomente </a:t>
                </a:r>
                <a:r>
                  <a:rPr lang="de-DE" dirty="0" smtClean="0">
                    <a:solidFill>
                      <a:schemeClr val="tx1"/>
                    </a:solidFill>
                  </a:rPr>
                  <a:t>steigen mit der Drehzahl:</a:t>
                </a:r>
                <a:endParaRPr lang="de-DE" dirty="0">
                  <a:solidFill>
                    <a:schemeClr val="tx1"/>
                  </a:solidFill>
                </a:endParaRPr>
              </a:p>
              <a:p>
                <a:pPr marL="0" indent="0">
                  <a:spcBef>
                    <a:spcPts val="1800"/>
                  </a:spcBef>
                  <a:spcAft>
                    <a:spcPts val="1200"/>
                  </a:spcAft>
                </a:pPr>
                <a14:m>
                  <m:oMathPara xmlns:m="http://schemas.openxmlformats.org/officeDocument/2006/math">
                    <m:oMathParaPr>
                      <m:jc m:val="left"/>
                    </m:oMathParaPr>
                    <m:oMath xmlns:m="http://schemas.openxmlformats.org/officeDocument/2006/math">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r>
                            <a:rPr lang="de-DE" i="1">
                              <a:solidFill>
                                <a:schemeClr val="tx1"/>
                              </a:solidFill>
                              <a:latin typeface="Cambria Math"/>
                            </a:rPr>
                            <m:t> </m:t>
                          </m:r>
                          <m:r>
                            <a:rPr lang="de-DE" i="1">
                              <a:solidFill>
                                <a:schemeClr val="tx1"/>
                              </a:solidFill>
                              <a:latin typeface="Cambria Math"/>
                            </a:rPr>
                            <m:t>𝑅𝐸𝐼𝐵</m:t>
                          </m:r>
                        </m:sub>
                      </m:sSub>
                      <m:d>
                        <m:dPr>
                          <m:ctrlPr>
                            <a:rPr lang="de-DE" i="1">
                              <a:solidFill>
                                <a:schemeClr val="tx1"/>
                              </a:solidFill>
                              <a:latin typeface="Cambria Math"/>
                            </a:rPr>
                          </m:ctrlPr>
                        </m:dPr>
                        <m:e>
                          <m:r>
                            <a:rPr lang="de-DE" i="1">
                              <a:solidFill>
                                <a:schemeClr val="tx1"/>
                              </a:solidFill>
                              <a:latin typeface="Cambria Math"/>
                              <a:ea typeface="Cambria Math"/>
                            </a:rPr>
                            <m:t>𝜔</m:t>
                          </m:r>
                        </m:e>
                      </m:d>
                      <m:r>
                        <a:rPr lang="de-DE" i="1">
                          <a:solidFill>
                            <a:schemeClr val="tx1"/>
                          </a:solidFill>
                          <a:latin typeface="Cambria Math"/>
                          <a:ea typeface="Cambria Math"/>
                        </a:rPr>
                        <m:t>=</m:t>
                      </m:r>
                      <m:sSub>
                        <m:sSubPr>
                          <m:ctrlPr>
                            <a:rPr lang="de-DE" i="1">
                              <a:solidFill>
                                <a:schemeClr val="tx1"/>
                              </a:solidFill>
                              <a:latin typeface="Cambria Math"/>
                            </a:rPr>
                          </m:ctrlPr>
                        </m:sSubPr>
                        <m:e>
                          <m:r>
                            <a:rPr lang="de-DE" i="1">
                              <a:solidFill>
                                <a:schemeClr val="tx1"/>
                              </a:solidFill>
                              <a:latin typeface="Cambria Math"/>
                            </a:rPr>
                            <m:t>𝑀</m:t>
                          </m:r>
                        </m:e>
                        <m:sub>
                          <m:r>
                            <a:rPr lang="de-DE" i="1">
                              <a:solidFill>
                                <a:schemeClr val="tx1"/>
                              </a:solidFill>
                              <a:latin typeface="Cambria Math"/>
                            </a:rPr>
                            <m:t>𝑅𝐸𝐼𝐵</m:t>
                          </m:r>
                        </m:sub>
                      </m:sSub>
                      <m:d>
                        <m:dPr>
                          <m:ctrlPr>
                            <a:rPr lang="de-DE" b="0" i="1" smtClean="0">
                              <a:solidFill>
                                <a:schemeClr val="tx1"/>
                              </a:solidFill>
                              <a:latin typeface="Cambria Math"/>
                            </a:rPr>
                          </m:ctrlPr>
                        </m:dPr>
                        <m:e>
                          <m:r>
                            <a:rPr lang="de-DE" b="0" i="1" smtClean="0">
                              <a:solidFill>
                                <a:schemeClr val="tx1"/>
                              </a:solidFill>
                              <a:latin typeface="Cambria Math"/>
                              <a:ea typeface="Cambria Math"/>
                            </a:rPr>
                            <m:t>𝜔</m:t>
                          </m:r>
                        </m:e>
                      </m:d>
                      <m:r>
                        <a:rPr lang="de-DE" i="1">
                          <a:solidFill>
                            <a:schemeClr val="tx1"/>
                          </a:solidFill>
                          <a:latin typeface="Cambria Math"/>
                        </a:rPr>
                        <m:t>∗</m:t>
                      </m:r>
                      <m:r>
                        <a:rPr lang="de-DE" i="1">
                          <a:solidFill>
                            <a:schemeClr val="tx1"/>
                          </a:solidFill>
                          <a:latin typeface="Cambria Math"/>
                          <a:ea typeface="Cambria Math"/>
                        </a:rPr>
                        <m:t>𝜔</m:t>
                      </m:r>
                      <m:sSub>
                        <m:sSubPr>
                          <m:ctrlPr>
                            <a:rPr lang="de-DE" i="1">
                              <a:solidFill>
                                <a:schemeClr val="tx1"/>
                              </a:solidFill>
                              <a:latin typeface="Cambria Math"/>
                              <a:ea typeface="Cambria Math"/>
                            </a:rPr>
                          </m:ctrlPr>
                        </m:sSubPr>
                        <m:e>
                          <m:r>
                            <a:rPr lang="de-DE" b="0" i="1" smtClean="0">
                              <a:solidFill>
                                <a:schemeClr val="tx1"/>
                              </a:solidFill>
                              <a:latin typeface="Cambria Math"/>
                              <a:ea typeface="Cambria Math"/>
                            </a:rPr>
                            <m:t>       </m:t>
                          </m:r>
                          <m:r>
                            <a:rPr lang="de-DE" i="1">
                              <a:solidFill>
                                <a:schemeClr val="tx1"/>
                              </a:solidFill>
                              <a:latin typeface="Cambria Math"/>
                              <a:ea typeface="Cambria Math"/>
                            </a:rPr>
                            <m:t>𝑀</m:t>
                          </m:r>
                        </m:e>
                        <m:sub>
                          <m:r>
                            <a:rPr lang="de-DE" i="1">
                              <a:solidFill>
                                <a:schemeClr val="tx1"/>
                              </a:solidFill>
                              <a:latin typeface="Cambria Math"/>
                              <a:ea typeface="Cambria Math"/>
                            </a:rPr>
                            <m:t>𝑅𝐸𝐼𝐵</m:t>
                          </m:r>
                        </m:sub>
                      </m:sSub>
                      <m:r>
                        <a:rPr lang="de-DE" b="0" i="1" smtClean="0">
                          <a:solidFill>
                            <a:schemeClr val="tx1"/>
                          </a:solidFill>
                          <a:latin typeface="Cambria Math"/>
                          <a:ea typeface="Cambria Math"/>
                        </a:rPr>
                        <m:t>(</m:t>
                      </m:r>
                      <m:r>
                        <a:rPr lang="de-DE" b="0" i="1" smtClean="0">
                          <a:solidFill>
                            <a:schemeClr val="tx1"/>
                          </a:solidFill>
                          <a:latin typeface="Cambria Math"/>
                          <a:ea typeface="Cambria Math"/>
                        </a:rPr>
                        <m:t>𝑛</m:t>
                      </m:r>
                      <m:r>
                        <a:rPr lang="de-DE" b="0" i="1" smtClean="0">
                          <a:solidFill>
                            <a:schemeClr val="tx1"/>
                          </a:solidFill>
                          <a:latin typeface="Cambria Math"/>
                          <a:ea typeface="Cambria Math"/>
                        </a:rPr>
                        <m:t>)=</m:t>
                      </m:r>
                      <m:r>
                        <a:rPr lang="de-DE" b="0" i="1" smtClean="0">
                          <a:solidFill>
                            <a:schemeClr val="tx1"/>
                          </a:solidFill>
                          <a:latin typeface="Cambria Math"/>
                          <a:ea typeface="Cambria Math"/>
                        </a:rPr>
                        <m:t>𝑓</m:t>
                      </m:r>
                      <m:r>
                        <a:rPr lang="de-DE" b="0" i="1" smtClean="0">
                          <a:solidFill>
                            <a:schemeClr val="tx1"/>
                          </a:solidFill>
                          <a:latin typeface="Cambria Math"/>
                          <a:ea typeface="Cambria Math"/>
                        </a:rPr>
                        <m:t>(</m:t>
                      </m:r>
                      <m:r>
                        <a:rPr lang="de-DE" i="1">
                          <a:solidFill>
                            <a:schemeClr val="tx1"/>
                          </a:solidFill>
                          <a:latin typeface="Cambria Math"/>
                          <a:ea typeface="Cambria Math"/>
                        </a:rPr>
                        <m:t>𝑛</m:t>
                      </m:r>
                      <m:r>
                        <a:rPr lang="de-DE" b="0" i="1" smtClean="0">
                          <a:solidFill>
                            <a:schemeClr val="tx1"/>
                          </a:solidFill>
                          <a:latin typeface="Cambria Math"/>
                          <a:ea typeface="Cambria Math"/>
                        </a:rPr>
                        <m:t>)</m:t>
                      </m:r>
                    </m:oMath>
                  </m:oMathPara>
                </a14:m>
                <a:endParaRPr lang="de-DE" dirty="0">
                  <a:solidFill>
                    <a:schemeClr val="tx1"/>
                  </a:solidFill>
                </a:endParaRPr>
              </a:p>
              <a:p>
                <a:pPr marL="0" indent="0"/>
                <a:r>
                  <a:rPr lang="de-DE" sz="1400" dirty="0" smtClean="0">
                    <a:solidFill>
                      <a:schemeClr val="tx1"/>
                    </a:solidFill>
                  </a:rPr>
                  <a:t>Hierzu gehören:</a:t>
                </a:r>
              </a:p>
              <a:p>
                <a:pPr marL="180000" indent="0">
                  <a:buFont typeface="Arial" panose="020B0604020202020204" pitchFamily="34" charset="0"/>
                  <a:buChar char="•"/>
                </a:pPr>
                <a:r>
                  <a:rPr lang="de-DE" sz="1400" dirty="0" smtClean="0">
                    <a:solidFill>
                      <a:schemeClr val="tx1"/>
                    </a:solidFill>
                  </a:rPr>
                  <a:t>Wirbelstromverluste (dominant)</a:t>
                </a:r>
              </a:p>
              <a:p>
                <a:pPr marL="180000" indent="0">
                  <a:buFont typeface="Arial" panose="020B0604020202020204" pitchFamily="34" charset="0"/>
                  <a:buChar char="•"/>
                </a:pPr>
                <a:r>
                  <a:rPr lang="de-DE" sz="1400" dirty="0" smtClean="0">
                    <a:solidFill>
                      <a:schemeClr val="tx1"/>
                    </a:solidFill>
                  </a:rPr>
                  <a:t>Geringe Anteile drehzahlabhängiger Reibung aus Lager/Wellendichtring/Ventilation (vernachlässigbar)</a:t>
                </a:r>
                <a:endParaRPr lang="en-US" sz="1400" dirty="0"/>
              </a:p>
            </p:txBody>
          </p:sp>
        </mc:Choice>
        <mc:Fallback>
          <p:sp>
            <p:nvSpPr>
              <p:cNvPr id="4" name="Inhaltsplatzhalter 2"/>
              <p:cNvSpPr>
                <a:spLocks noGrp="1" noRot="1" noChangeAspect="1" noMove="1" noResize="1" noEditPoints="1" noAdjustHandles="1" noChangeArrowheads="1" noChangeShapeType="1" noTextEdit="1"/>
              </p:cNvSpPr>
              <p:nvPr>
                <p:ph idx="1"/>
              </p:nvPr>
            </p:nvSpPr>
            <p:spPr>
              <a:xfrm>
                <a:off x="457200" y="1066800"/>
                <a:ext cx="8229600" cy="5562600"/>
              </a:xfrm>
              <a:blipFill rotWithShape="1">
                <a:blip r:embed="rId3" cstate="print"/>
                <a:stretch>
                  <a:fillRect l="-741" t="-438"/>
                </a:stretch>
              </a:blipFill>
            </p:spPr>
            <p:txBody>
              <a:bodyPr/>
              <a:lstStyle/>
              <a:p>
                <a:r>
                  <a:rPr lang="en-US" dirty="0">
                    <a:noFill/>
                  </a:rPr>
                  <a:t> </a:t>
                </a:r>
              </a:p>
            </p:txBody>
          </p:sp>
        </mc:Fallback>
      </mc:AlternateContent>
      <p:sp>
        <p:nvSpPr>
          <p:cNvPr id="8" name="Datumsplatzhalter 7"/>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9" name="Foliennummernplatzhalter 8"/>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11</a:t>
            </a:fld>
            <a:endParaRPr lang="de-DE" sz="1000" dirty="0">
              <a:solidFill>
                <a:schemeClr val="tx2">
                  <a:lumMod val="50000"/>
                </a:schemeClr>
              </a:solidFill>
              <a:latin typeface="Corbel" pitchFamily="34" charset="0"/>
            </a:endParaRPr>
          </a:p>
        </p:txBody>
      </p:sp>
      <p:sp>
        <p:nvSpPr>
          <p:cNvPr id="10" name="Fußzeilenplatzhalter 9"/>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Magnetisierungsverluste MV</a:t>
            </a:r>
            <a:endParaRPr lang="en-US" dirty="0"/>
          </a:p>
        </p:txBody>
      </p:sp>
      <p:sp>
        <p:nvSpPr>
          <p:cNvPr id="3" name="Inhaltsplatzhalter 2"/>
          <p:cNvSpPr>
            <a:spLocks noGrp="1"/>
          </p:cNvSpPr>
          <p:nvPr>
            <p:ph idx="1"/>
          </p:nvPr>
        </p:nvSpPr>
        <p:spPr>
          <a:xfrm>
            <a:off x="304800" y="1066800"/>
            <a:ext cx="8229600" cy="4900550"/>
          </a:xfrm>
        </p:spPr>
        <p:txBody>
          <a:bodyPr/>
          <a:lstStyle/>
          <a:p>
            <a:pPr marL="0" indent="0">
              <a:spcAft>
                <a:spcPts val="600"/>
              </a:spcAft>
            </a:pPr>
            <a:r>
              <a:rPr lang="de-DE" dirty="0" smtClean="0">
                <a:solidFill>
                  <a:schemeClr val="tx1"/>
                </a:solidFill>
              </a:rPr>
              <a:t>Warum „(Um-)Magnetisierungsverluste“ und nicht „</a:t>
            </a:r>
            <a:r>
              <a:rPr lang="de-DE" dirty="0" err="1" smtClean="0">
                <a:solidFill>
                  <a:schemeClr val="tx1"/>
                </a:solidFill>
              </a:rPr>
              <a:t>Hystereseverluste</a:t>
            </a:r>
            <a:r>
              <a:rPr lang="de-DE" dirty="0" smtClean="0">
                <a:solidFill>
                  <a:schemeClr val="tx1"/>
                </a:solidFill>
              </a:rPr>
              <a:t>“?</a:t>
            </a:r>
            <a:endParaRPr lang="en-US"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199" y="1524000"/>
            <a:ext cx="7262193" cy="48764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Datumsplatzhalter 7"/>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9" name="Foliennummernplatzhalter 8"/>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12</a:t>
            </a:fld>
            <a:endParaRPr lang="de-DE" sz="1000" dirty="0">
              <a:solidFill>
                <a:schemeClr val="tx2">
                  <a:lumMod val="50000"/>
                </a:schemeClr>
              </a:solidFill>
              <a:latin typeface="Corbel" pitchFamily="34" charset="0"/>
            </a:endParaRPr>
          </a:p>
        </p:txBody>
      </p:sp>
      <p:sp>
        <p:nvSpPr>
          <p:cNvPr id="10" name="Fußzeilenplatzhalter 9"/>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7885529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Magnetisierungsverluste MV</a:t>
            </a:r>
            <a:endParaRPr lang="en-US" dirty="0"/>
          </a:p>
        </p:txBody>
      </p:sp>
      <p:sp>
        <p:nvSpPr>
          <p:cNvPr id="3" name="Inhaltsplatzhalter 2"/>
          <p:cNvSpPr>
            <a:spLocks noGrp="1"/>
          </p:cNvSpPr>
          <p:nvPr>
            <p:ph idx="1"/>
          </p:nvPr>
        </p:nvSpPr>
        <p:spPr>
          <a:xfrm>
            <a:off x="467544" y="1196752"/>
            <a:ext cx="8229600" cy="5205350"/>
          </a:xfrm>
        </p:spPr>
        <p:txBody>
          <a:bodyPr/>
          <a:lstStyle/>
          <a:p>
            <a:pPr marL="0" indent="0">
              <a:spcAft>
                <a:spcPts val="600"/>
              </a:spcAft>
            </a:pPr>
            <a:r>
              <a:rPr lang="de-DE" dirty="0" smtClean="0">
                <a:solidFill>
                  <a:schemeClr val="tx1"/>
                </a:solidFill>
              </a:rPr>
              <a:t>Dreht </a:t>
            </a:r>
            <a:r>
              <a:rPr lang="de-DE" dirty="0">
                <a:solidFill>
                  <a:schemeClr val="tx1"/>
                </a:solidFill>
              </a:rPr>
              <a:t>der Rotor einer </a:t>
            </a:r>
            <a:r>
              <a:rPr lang="de-DE" b="1" dirty="0">
                <a:solidFill>
                  <a:schemeClr val="tx1"/>
                </a:solidFill>
              </a:rPr>
              <a:t>P</a:t>
            </a:r>
            <a:r>
              <a:rPr lang="de-DE" dirty="0">
                <a:solidFill>
                  <a:schemeClr val="tx1"/>
                </a:solidFill>
              </a:rPr>
              <a:t>ermanent-</a:t>
            </a:r>
            <a:r>
              <a:rPr lang="de-DE" b="1" dirty="0">
                <a:solidFill>
                  <a:schemeClr val="tx1"/>
                </a:solidFill>
              </a:rPr>
              <a:t>M</a:t>
            </a:r>
            <a:r>
              <a:rPr lang="de-DE" dirty="0">
                <a:solidFill>
                  <a:schemeClr val="tx1"/>
                </a:solidFill>
              </a:rPr>
              <a:t>agnet-Erregten </a:t>
            </a:r>
            <a:r>
              <a:rPr lang="de-DE" b="1" dirty="0">
                <a:solidFill>
                  <a:schemeClr val="tx1"/>
                </a:solidFill>
              </a:rPr>
              <a:t>S</a:t>
            </a:r>
            <a:r>
              <a:rPr lang="de-DE" dirty="0">
                <a:solidFill>
                  <a:schemeClr val="tx1"/>
                </a:solidFill>
              </a:rPr>
              <a:t>ynchron-</a:t>
            </a:r>
            <a:r>
              <a:rPr lang="de-DE" b="1" dirty="0">
                <a:solidFill>
                  <a:schemeClr val="tx1"/>
                </a:solidFill>
              </a:rPr>
              <a:t>M</a:t>
            </a:r>
            <a:r>
              <a:rPr lang="de-DE" dirty="0">
                <a:solidFill>
                  <a:schemeClr val="tx1"/>
                </a:solidFill>
              </a:rPr>
              <a:t>aschine </a:t>
            </a:r>
            <a:r>
              <a:rPr lang="de-DE" b="1" dirty="0">
                <a:solidFill>
                  <a:schemeClr val="tx1"/>
                </a:solidFill>
              </a:rPr>
              <a:t>PMSM</a:t>
            </a:r>
            <a:r>
              <a:rPr lang="de-DE" dirty="0">
                <a:solidFill>
                  <a:schemeClr val="tx1"/>
                </a:solidFill>
              </a:rPr>
              <a:t>, wird das Ständereisen durch das magnetische Feld der Magnete </a:t>
            </a:r>
            <a:r>
              <a:rPr lang="de-DE" dirty="0" err="1">
                <a:solidFill>
                  <a:schemeClr val="tx1"/>
                </a:solidFill>
              </a:rPr>
              <a:t>ummagnetisiert</a:t>
            </a:r>
            <a:r>
              <a:rPr lang="de-DE" dirty="0">
                <a:solidFill>
                  <a:schemeClr val="tx1"/>
                </a:solidFill>
              </a:rPr>
              <a:t>. Es entstehen </a:t>
            </a:r>
            <a:r>
              <a:rPr lang="de-DE" dirty="0" err="1">
                <a:solidFill>
                  <a:schemeClr val="tx1"/>
                </a:solidFill>
              </a:rPr>
              <a:t>Ummagnetisierungsverluste</a:t>
            </a:r>
            <a:r>
              <a:rPr lang="de-DE" dirty="0">
                <a:solidFill>
                  <a:schemeClr val="tx1"/>
                </a:solidFill>
              </a:rPr>
              <a:t>. Diese entstehen unabhängig davon, ob ein momentbildender Querstrom in der Ständerwicklung fließt oder nicht !!! </a:t>
            </a:r>
            <a:r>
              <a:rPr lang="de-DE" baseline="30000" dirty="0" smtClean="0">
                <a:solidFill>
                  <a:schemeClr val="tx1"/>
                </a:solidFill>
              </a:rPr>
              <a:t>1</a:t>
            </a:r>
            <a:r>
              <a:rPr lang="de-DE" dirty="0" smtClean="0">
                <a:solidFill>
                  <a:schemeClr val="tx1"/>
                </a:solidFill>
              </a:rPr>
              <a:t> Die </a:t>
            </a:r>
            <a:r>
              <a:rPr lang="de-DE" dirty="0">
                <a:solidFill>
                  <a:schemeClr val="tx1"/>
                </a:solidFill>
              </a:rPr>
              <a:t>Amplitude des momentbildenden Stroms beeinflusst die Magnetisierungsverluste nicht</a:t>
            </a:r>
            <a:r>
              <a:rPr lang="de-DE" dirty="0" smtClean="0">
                <a:solidFill>
                  <a:schemeClr val="tx1"/>
                </a:solidFill>
              </a:rPr>
              <a:t>. </a:t>
            </a:r>
            <a:r>
              <a:rPr lang="de-DE" sz="1200" dirty="0" smtClean="0">
                <a:solidFill>
                  <a:schemeClr val="tx1"/>
                </a:solidFill>
              </a:rPr>
              <a:t>(I &lt; 1/2 I</a:t>
            </a:r>
            <a:r>
              <a:rPr lang="de-DE" sz="1200" baseline="-25000" dirty="0" smtClean="0">
                <a:solidFill>
                  <a:schemeClr val="tx1"/>
                </a:solidFill>
              </a:rPr>
              <a:t>MAX</a:t>
            </a:r>
            <a:r>
              <a:rPr lang="de-DE" sz="1200" dirty="0" smtClean="0">
                <a:solidFill>
                  <a:schemeClr val="tx1"/>
                </a:solidFill>
              </a:rPr>
              <a:t>)</a:t>
            </a:r>
            <a:endParaRPr lang="de-DE" sz="1200" dirty="0">
              <a:solidFill>
                <a:schemeClr val="tx1"/>
              </a:solidFill>
            </a:endParaRPr>
          </a:p>
          <a:p>
            <a:pPr marL="0" indent="0">
              <a:spcAft>
                <a:spcPts val="600"/>
              </a:spcAft>
            </a:pPr>
            <a:r>
              <a:rPr lang="de-DE" dirty="0">
                <a:solidFill>
                  <a:schemeClr val="tx1"/>
                </a:solidFill>
              </a:rPr>
              <a:t>Die Magnetisierungsverluste sind linear steigend mit der Drehzahl, weil das Eisen mit der Polpaarzahl pp * n innerhalb eines Zeitabschnitts </a:t>
            </a:r>
            <a:r>
              <a:rPr lang="de-DE" dirty="0" err="1">
                <a:solidFill>
                  <a:schemeClr val="tx1"/>
                </a:solidFill>
              </a:rPr>
              <a:t>ummagnetisiert</a:t>
            </a:r>
            <a:r>
              <a:rPr lang="de-DE" dirty="0">
                <a:solidFill>
                  <a:schemeClr val="tx1"/>
                </a:solidFill>
              </a:rPr>
              <a:t> wird.</a:t>
            </a:r>
          </a:p>
          <a:p>
            <a:pPr marL="0" indent="0">
              <a:spcAft>
                <a:spcPts val="600"/>
              </a:spcAft>
            </a:pPr>
            <a:r>
              <a:rPr lang="de-DE" dirty="0">
                <a:solidFill>
                  <a:schemeClr val="tx1"/>
                </a:solidFill>
              </a:rPr>
              <a:t>Leitet man die linear steigenden Verluste über die Drehzahl ab </a:t>
            </a:r>
            <a:r>
              <a:rPr lang="de-DE" dirty="0" smtClean="0">
                <a:solidFill>
                  <a:schemeClr val="tx1"/>
                </a:solidFill>
              </a:rPr>
              <a:t>     (</a:t>
            </a:r>
            <a:r>
              <a:rPr lang="de-DE" dirty="0" err="1" smtClean="0">
                <a:solidFill>
                  <a:schemeClr val="tx1"/>
                </a:solidFill>
              </a:rPr>
              <a:t>dP</a:t>
            </a:r>
            <a:r>
              <a:rPr lang="de-DE" baseline="-25000" dirty="0" err="1" smtClean="0">
                <a:solidFill>
                  <a:schemeClr val="tx1"/>
                </a:solidFill>
              </a:rPr>
              <a:t>MV</a:t>
            </a:r>
            <a:r>
              <a:rPr lang="de-DE" baseline="-25000" dirty="0" smtClean="0">
                <a:solidFill>
                  <a:schemeClr val="tx1"/>
                </a:solidFill>
              </a:rPr>
              <a:t> </a:t>
            </a:r>
            <a:r>
              <a:rPr lang="de-DE" dirty="0">
                <a:solidFill>
                  <a:schemeClr val="tx1"/>
                </a:solidFill>
              </a:rPr>
              <a:t>/ </a:t>
            </a:r>
            <a:r>
              <a:rPr lang="de-DE" dirty="0" err="1">
                <a:solidFill>
                  <a:schemeClr val="tx1"/>
                </a:solidFill>
              </a:rPr>
              <a:t>dn</a:t>
            </a:r>
            <a:r>
              <a:rPr lang="de-DE" dirty="0">
                <a:solidFill>
                  <a:schemeClr val="tx1"/>
                </a:solidFill>
              </a:rPr>
              <a:t>), so erhält man ein Bremsmoment aus den </a:t>
            </a:r>
            <a:r>
              <a:rPr lang="de-DE" dirty="0" err="1">
                <a:solidFill>
                  <a:schemeClr val="tx1"/>
                </a:solidFill>
              </a:rPr>
              <a:t>Ummagnetisierungsverlusten</a:t>
            </a:r>
            <a:r>
              <a:rPr lang="de-DE" dirty="0">
                <a:solidFill>
                  <a:schemeClr val="tx1"/>
                </a:solidFill>
              </a:rPr>
              <a:t>, das über die Drehzahl konstant </a:t>
            </a:r>
            <a:r>
              <a:rPr lang="de-DE" dirty="0" smtClean="0">
                <a:solidFill>
                  <a:schemeClr val="tx1"/>
                </a:solidFill>
              </a:rPr>
              <a:t>ist.</a:t>
            </a:r>
            <a:r>
              <a:rPr lang="de-DE" baseline="30000" dirty="0" smtClean="0">
                <a:solidFill>
                  <a:schemeClr val="tx1"/>
                </a:solidFill>
              </a:rPr>
              <a:t>2</a:t>
            </a:r>
            <a:endParaRPr lang="en-US" dirty="0">
              <a:solidFill>
                <a:schemeClr val="tx1"/>
              </a:solidFill>
            </a:endParaRPr>
          </a:p>
        </p:txBody>
      </p:sp>
      <p:sp>
        <p:nvSpPr>
          <p:cNvPr id="4" name="Textfeld 3"/>
          <p:cNvSpPr txBox="1"/>
          <p:nvPr/>
        </p:nvSpPr>
        <p:spPr>
          <a:xfrm>
            <a:off x="467544" y="5733256"/>
            <a:ext cx="7855024" cy="646331"/>
          </a:xfrm>
          <a:prstGeom prst="rect">
            <a:avLst/>
          </a:prstGeom>
          <a:noFill/>
        </p:spPr>
        <p:txBody>
          <a:bodyPr wrap="square" rtlCol="0">
            <a:spAutoFit/>
          </a:bodyPr>
          <a:lstStyle/>
          <a:p>
            <a:pPr indent="-468000"/>
            <a:r>
              <a:rPr lang="de-DE" sz="1200" baseline="30000" dirty="0" smtClean="0"/>
              <a:t>1 </a:t>
            </a:r>
            <a:r>
              <a:rPr lang="de-DE" sz="1200" dirty="0" smtClean="0"/>
              <a:t>Die Ergebnisse aus den Messungen zu den Magnetisierungsverlusten dienen hauptsächlich zur korrekten</a:t>
            </a:r>
          </a:p>
          <a:p>
            <a:pPr indent="-468000"/>
            <a:r>
              <a:rPr lang="de-DE" sz="1200" dirty="0" smtClean="0"/>
              <a:t>  Berechnung der S1-Kennlinien bei 100% ED. Hier ist der Querstrom zwangsläufig </a:t>
            </a:r>
            <a:r>
              <a:rPr lang="de-DE" sz="1200" dirty="0" err="1" smtClean="0"/>
              <a:t>I</a:t>
            </a:r>
            <a:r>
              <a:rPr lang="de-DE" sz="1200" baseline="-25000" dirty="0" err="1" smtClean="0"/>
              <a:t>q</a:t>
            </a:r>
            <a:r>
              <a:rPr lang="de-DE" sz="1200" dirty="0" smtClean="0"/>
              <a:t> &lt; I</a:t>
            </a:r>
            <a:r>
              <a:rPr lang="de-DE" sz="1200" baseline="-25000" dirty="0" smtClean="0"/>
              <a:t>0</a:t>
            </a:r>
            <a:endParaRPr lang="de-DE" sz="1200" dirty="0" smtClean="0"/>
          </a:p>
          <a:p>
            <a:pPr indent="-468000"/>
            <a:r>
              <a:rPr lang="de-DE" sz="1200" baseline="30000" dirty="0" smtClean="0"/>
              <a:t>2 </a:t>
            </a:r>
            <a:r>
              <a:rPr lang="de-DE" sz="1200" dirty="0" smtClean="0"/>
              <a:t>Theorie </a:t>
            </a:r>
            <a:r>
              <a:rPr lang="de-DE" sz="1200" dirty="0" err="1" smtClean="0"/>
              <a:t>Remanenzschweif</a:t>
            </a:r>
            <a:r>
              <a:rPr lang="de-DE" sz="1200" dirty="0" smtClean="0"/>
              <a:t> von Roland Fetzner </a:t>
            </a:r>
            <a:endParaRPr lang="en-US" sz="1200" dirty="0"/>
          </a:p>
        </p:txBody>
      </p:sp>
      <p:sp>
        <p:nvSpPr>
          <p:cNvPr id="8" name="Datumsplatzhalter 7"/>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9" name="Foliennummernplatzhalter 8"/>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13</a:t>
            </a:fld>
            <a:endParaRPr lang="de-DE" sz="1000" dirty="0">
              <a:solidFill>
                <a:schemeClr val="tx2">
                  <a:lumMod val="50000"/>
                </a:schemeClr>
              </a:solidFill>
              <a:latin typeface="Corbel" pitchFamily="34" charset="0"/>
            </a:endParaRPr>
          </a:p>
        </p:txBody>
      </p:sp>
      <p:sp>
        <p:nvSpPr>
          <p:cNvPr id="10" name="Fußzeilenplatzhalter 9"/>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449470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Magnetisierungsverluste MV</a:t>
            </a:r>
            <a:endParaRPr lang="en-US" dirty="0"/>
          </a:p>
        </p:txBody>
      </p:sp>
      <p:sp>
        <p:nvSpPr>
          <p:cNvPr id="3" name="Inhaltsplatzhalter 2"/>
          <p:cNvSpPr>
            <a:spLocks noGrp="1"/>
          </p:cNvSpPr>
          <p:nvPr>
            <p:ph idx="1"/>
          </p:nvPr>
        </p:nvSpPr>
        <p:spPr>
          <a:xfrm>
            <a:off x="467544" y="1124744"/>
            <a:ext cx="8229600" cy="4519550"/>
          </a:xfrm>
        </p:spPr>
        <p:txBody>
          <a:bodyPr/>
          <a:lstStyle/>
          <a:p>
            <a:pPr marL="0" indent="0">
              <a:spcAft>
                <a:spcPts val="600"/>
              </a:spcAft>
            </a:pPr>
            <a:r>
              <a:rPr lang="de-DE" dirty="0">
                <a:solidFill>
                  <a:schemeClr val="tx1"/>
                </a:solidFill>
              </a:rPr>
              <a:t>Dieses Bremsmoment wird durch den REMANENZ-SCHWEIF im Ständereisen erzeugt. </a:t>
            </a:r>
            <a:endParaRPr lang="de-DE" dirty="0" smtClean="0">
              <a:solidFill>
                <a:schemeClr val="tx1"/>
              </a:solidFill>
            </a:endParaRPr>
          </a:p>
          <a:p>
            <a:pPr marL="0" indent="0">
              <a:spcAft>
                <a:spcPts val="600"/>
              </a:spcAft>
            </a:pPr>
            <a:r>
              <a:rPr lang="de-DE" dirty="0" smtClean="0">
                <a:solidFill>
                  <a:schemeClr val="tx1"/>
                </a:solidFill>
              </a:rPr>
              <a:t>Jedes </a:t>
            </a:r>
            <a:r>
              <a:rPr lang="de-DE" dirty="0">
                <a:solidFill>
                  <a:schemeClr val="tx1"/>
                </a:solidFill>
              </a:rPr>
              <a:t>Polmaximum des Rotors z.B. Nordpol hinterlässt im </a:t>
            </a:r>
            <a:r>
              <a:rPr lang="de-DE" dirty="0" err="1">
                <a:solidFill>
                  <a:schemeClr val="tx1"/>
                </a:solidFill>
              </a:rPr>
              <a:t>Statoreisen</a:t>
            </a:r>
            <a:r>
              <a:rPr lang="de-DE" dirty="0">
                <a:solidFill>
                  <a:schemeClr val="tx1"/>
                </a:solidFill>
              </a:rPr>
              <a:t> einen Schweif Restmagnetisierung Südpol. Dieser Schweif zieht das voraus-eilende Polmaximum an und es entsteht ein - der Drehrichtung entgegengesetztes - Bremsmoment. </a:t>
            </a:r>
            <a:r>
              <a:rPr lang="de-DE" baseline="30000" dirty="0" smtClean="0">
                <a:solidFill>
                  <a:schemeClr val="tx1"/>
                </a:solidFill>
              </a:rPr>
              <a:t>1</a:t>
            </a:r>
          </a:p>
          <a:p>
            <a:pPr marL="0" indent="0">
              <a:spcAft>
                <a:spcPts val="600"/>
              </a:spcAft>
            </a:pPr>
            <a:r>
              <a:rPr lang="de-DE" dirty="0" smtClean="0">
                <a:solidFill>
                  <a:schemeClr val="tx1"/>
                </a:solidFill>
              </a:rPr>
              <a:t>Da </a:t>
            </a:r>
            <a:r>
              <a:rPr lang="de-DE" dirty="0">
                <a:solidFill>
                  <a:schemeClr val="tx1"/>
                </a:solidFill>
              </a:rPr>
              <a:t>der Winkel zwischen Polmaximum und Schweif unabhängig von der Drehzahl ist, ist das Bremsmoment der </a:t>
            </a:r>
            <a:r>
              <a:rPr lang="de-DE" dirty="0" err="1">
                <a:solidFill>
                  <a:schemeClr val="tx1"/>
                </a:solidFill>
              </a:rPr>
              <a:t>Ummagnetisierungsverluste</a:t>
            </a:r>
            <a:r>
              <a:rPr lang="de-DE" dirty="0">
                <a:solidFill>
                  <a:schemeClr val="tx1"/>
                </a:solidFill>
              </a:rPr>
              <a:t> </a:t>
            </a:r>
            <a:r>
              <a:rPr lang="de-DE" dirty="0" smtClean="0">
                <a:solidFill>
                  <a:schemeClr val="tx1"/>
                </a:solidFill>
              </a:rPr>
              <a:t>drehzahlunabhängig.</a:t>
            </a:r>
            <a:r>
              <a:rPr lang="de-DE" baseline="30000" dirty="0" smtClean="0">
                <a:solidFill>
                  <a:schemeClr val="tx1"/>
                </a:solidFill>
              </a:rPr>
              <a:t>1</a:t>
            </a:r>
            <a:endParaRPr lang="de-DE" baseline="30000" dirty="0">
              <a:solidFill>
                <a:schemeClr val="tx1"/>
              </a:solidFill>
            </a:endParaRPr>
          </a:p>
        </p:txBody>
      </p:sp>
      <p:sp>
        <p:nvSpPr>
          <p:cNvPr id="4" name="Textfeld 3"/>
          <p:cNvSpPr txBox="1"/>
          <p:nvPr/>
        </p:nvSpPr>
        <p:spPr>
          <a:xfrm>
            <a:off x="467544" y="6093296"/>
            <a:ext cx="3509038" cy="276999"/>
          </a:xfrm>
          <a:prstGeom prst="rect">
            <a:avLst/>
          </a:prstGeom>
          <a:noFill/>
        </p:spPr>
        <p:txBody>
          <a:bodyPr wrap="none" rtlCol="0">
            <a:spAutoFit/>
          </a:bodyPr>
          <a:lstStyle/>
          <a:p>
            <a:r>
              <a:rPr lang="de-DE" sz="1200" baseline="30000" dirty="0" smtClean="0"/>
              <a:t>1 </a:t>
            </a:r>
            <a:r>
              <a:rPr lang="de-DE" sz="1200" dirty="0" smtClean="0"/>
              <a:t>Theorie </a:t>
            </a:r>
            <a:r>
              <a:rPr lang="de-DE" sz="1200" dirty="0" err="1" smtClean="0"/>
              <a:t>Remanenzschweif</a:t>
            </a:r>
            <a:r>
              <a:rPr lang="de-DE" sz="1200" dirty="0" smtClean="0"/>
              <a:t> von Roland Fetzner </a:t>
            </a:r>
            <a:endParaRPr lang="en-US" sz="1200" dirty="0"/>
          </a:p>
        </p:txBody>
      </p:sp>
      <p:sp>
        <p:nvSpPr>
          <p:cNvPr id="8" name="Datumsplatzhalter 7"/>
          <p:cNvSpPr>
            <a:spLocks noGrp="1"/>
          </p:cNvSpPr>
          <p:nvPr>
            <p:ph type="dt" sz="half" idx="13"/>
          </p:nvPr>
        </p:nvSpPr>
        <p:spPr>
          <a:xfrm>
            <a:off x="395536" y="6525344"/>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9" name="Foliennummernplatzhalter 8"/>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14</a:t>
            </a:fld>
            <a:endParaRPr lang="de-DE" sz="1000" dirty="0">
              <a:solidFill>
                <a:schemeClr val="tx2">
                  <a:lumMod val="50000"/>
                </a:schemeClr>
              </a:solidFill>
              <a:latin typeface="Corbel" pitchFamily="34" charset="0"/>
            </a:endParaRPr>
          </a:p>
        </p:txBody>
      </p:sp>
      <p:sp>
        <p:nvSpPr>
          <p:cNvPr id="11" name="Fußzeilenplatzhalter 9"/>
          <p:cNvSpPr txBox="1">
            <a:spLocks/>
          </p:cNvSpPr>
          <p:nvPr/>
        </p:nvSpPr>
        <p:spPr>
          <a:xfrm>
            <a:off x="2771800" y="6453336"/>
            <a:ext cx="3816424" cy="4046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tx2">
                    <a:lumMod val="50000"/>
                  </a:schemeClr>
                </a:solidFill>
                <a:effectLst/>
                <a:uLnTx/>
                <a:uFillTx/>
                <a:latin typeface="Corbel" pitchFamily="34" charset="0"/>
                <a:ea typeface="+mn-ea"/>
                <a:cs typeface="+mn-cs"/>
              </a:rPr>
              <a:t>© 2017.   </a:t>
            </a:r>
            <a:r>
              <a:rPr kumimoji="0" lang="de-DE" sz="1800" b="0" i="0" u="none" strike="noStrike" kern="1200" cap="none" spc="0" normalizeH="0" baseline="0" noProof="0" dirty="0" smtClean="0">
                <a:ln>
                  <a:noFill/>
                </a:ln>
                <a:solidFill>
                  <a:schemeClr val="tx2">
                    <a:lumMod val="50000"/>
                  </a:schemeClr>
                </a:solidFill>
                <a:effectLst/>
                <a:uLnTx/>
                <a:uFillTx/>
                <a:latin typeface="Corbel" pitchFamily="34" charset="0"/>
                <a:ea typeface="+mn-ea"/>
                <a:cs typeface="+mn-cs"/>
              </a:rPr>
              <a:t>∫</a:t>
            </a:r>
            <a:r>
              <a:rPr kumimoji="0" lang="de-DE" sz="1000" b="0" i="0" u="none" strike="noStrike" kern="1200" cap="none" spc="0" normalizeH="0" baseline="0" noProof="0" dirty="0" smtClean="0">
                <a:ln>
                  <a:noFill/>
                </a:ln>
                <a:solidFill>
                  <a:schemeClr val="tx2">
                    <a:lumMod val="50000"/>
                  </a:schemeClr>
                </a:solidFill>
                <a:effectLst/>
                <a:uLnTx/>
                <a:uFillTx/>
                <a:latin typeface="Corbel" pitchFamily="34" charset="0"/>
                <a:ea typeface="+mn-ea"/>
                <a:cs typeface="+mn-cs"/>
              </a:rPr>
              <a:t>ERVOANTRIEBSTECHNIK.DE    Alle Rechte vorbehalten.</a:t>
            </a:r>
            <a:endParaRPr kumimoji="0" lang="de-DE" sz="1000" b="0" i="0" u="none" strike="noStrike" kern="1200" cap="none" spc="0" normalizeH="0" baseline="0" noProof="0" dirty="0">
              <a:ln>
                <a:noFill/>
              </a:ln>
              <a:solidFill>
                <a:schemeClr val="tx2">
                  <a:lumMod val="50000"/>
                </a:schemeClr>
              </a:solidFill>
              <a:effectLst/>
              <a:uLnTx/>
              <a:uFillTx/>
              <a:latin typeface="Corbel" pitchFamily="34" charset="0"/>
              <a:ea typeface="+mn-ea"/>
              <a:cs typeface="+mn-cs"/>
            </a:endParaRPr>
          </a:p>
        </p:txBody>
      </p:sp>
    </p:spTree>
    <p:extLst>
      <p:ext uri="{BB962C8B-B14F-4D97-AF65-F5344CB8AC3E}">
        <p14:creationId xmlns="" xmlns:p14="http://schemas.microsoft.com/office/powerpoint/2010/main" val="42188638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Magnetisierungsverluste MV</a:t>
            </a:r>
            <a:endParaRPr lang="en-US" dirty="0"/>
          </a:p>
        </p:txBody>
      </p:sp>
      <p:sp>
        <p:nvSpPr>
          <p:cNvPr id="3" name="Inhaltsplatzhalter 2"/>
          <p:cNvSpPr>
            <a:spLocks noGrp="1"/>
          </p:cNvSpPr>
          <p:nvPr>
            <p:ph idx="1"/>
          </p:nvPr>
        </p:nvSpPr>
        <p:spPr>
          <a:xfrm>
            <a:off x="302550" y="1066800"/>
            <a:ext cx="8534400" cy="2438400"/>
          </a:xfrm>
        </p:spPr>
        <p:txBody>
          <a:bodyPr/>
          <a:lstStyle/>
          <a:p>
            <a:pPr marL="0" indent="0">
              <a:spcAft>
                <a:spcPts val="600"/>
              </a:spcAft>
            </a:pPr>
            <a:r>
              <a:rPr lang="de-DE" dirty="0" smtClean="0">
                <a:solidFill>
                  <a:schemeClr val="tx1"/>
                </a:solidFill>
              </a:rPr>
              <a:t>Taucht man einen zwei-poligen Rotor mit Permanentmagneten in ein Ständerblechpacket ein, so richtet sich das magnetische Feld im Eisen auf die Erregung aus.</a:t>
            </a:r>
          </a:p>
          <a:p>
            <a:pPr marL="0" indent="0">
              <a:spcAft>
                <a:spcPts val="600"/>
              </a:spcAft>
            </a:pPr>
            <a:r>
              <a:rPr lang="de-DE" dirty="0" smtClean="0">
                <a:solidFill>
                  <a:schemeClr val="tx1"/>
                </a:solidFill>
              </a:rPr>
              <a:t>Dreht man den </a:t>
            </a:r>
            <a:r>
              <a:rPr lang="de-DE" dirty="0">
                <a:solidFill>
                  <a:schemeClr val="tx1"/>
                </a:solidFill>
              </a:rPr>
              <a:t>R</a:t>
            </a:r>
            <a:r>
              <a:rPr lang="de-DE" dirty="0" smtClean="0">
                <a:solidFill>
                  <a:schemeClr val="tx1"/>
                </a:solidFill>
              </a:rPr>
              <a:t>otor um 360° und entnimmt dann den Magneten, verbleibt im Ständereisen eine Restmagnetisierung dessen Ausrichtung der Drehrichtung hinterher-hinkt /-schleppt.</a:t>
            </a:r>
          </a:p>
          <a:p>
            <a:pPr marL="0" indent="0">
              <a:spcAft>
                <a:spcPts val="600"/>
              </a:spcAft>
            </a:pPr>
            <a:r>
              <a:rPr lang="de-DE" dirty="0" smtClean="0">
                <a:solidFill>
                  <a:schemeClr val="tx1"/>
                </a:solidFill>
              </a:rPr>
              <a:t>Der REMANENZ-SCHWEIF übt auf den Rotor ein Bremsmoment aus.</a:t>
            </a:r>
            <a:r>
              <a:rPr lang="de-DE" baseline="30000" dirty="0" smtClean="0">
                <a:solidFill>
                  <a:schemeClr val="tx1"/>
                </a:solidFill>
              </a:rPr>
              <a:t>1</a:t>
            </a:r>
            <a:endParaRPr lang="de-DE" baseline="30000" dirty="0">
              <a:solidFill>
                <a:schemeClr val="tx1"/>
              </a:solidFill>
            </a:endParaRPr>
          </a:p>
        </p:txBody>
      </p:sp>
      <p:pic>
        <p:nvPicPr>
          <p:cNvPr id="4" name="Grafik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3657600"/>
            <a:ext cx="2724472" cy="2724472"/>
          </a:xfrm>
          <a:prstGeom prst="rect">
            <a:avLst/>
          </a:prstGeom>
        </p:spPr>
      </p:pic>
      <p:pic>
        <p:nvPicPr>
          <p:cNvPr id="5" name="Grafi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03848" y="3657601"/>
            <a:ext cx="2736304" cy="2732718"/>
          </a:xfrm>
          <a:prstGeom prst="rect">
            <a:avLst/>
          </a:prstGeom>
        </p:spPr>
      </p:pic>
      <p:pic>
        <p:nvPicPr>
          <p:cNvPr id="6" name="Grafik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59650" y="3657601"/>
            <a:ext cx="2760822" cy="2723727"/>
          </a:xfrm>
          <a:prstGeom prst="rect">
            <a:avLst/>
          </a:prstGeom>
        </p:spPr>
      </p:pic>
      <p:sp>
        <p:nvSpPr>
          <p:cNvPr id="10" name="Datumsplatzhalter 9"/>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1" name="Foliennummernplatzhalter 10"/>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15</a:t>
            </a:fld>
            <a:endParaRPr lang="de-DE" sz="1000" dirty="0">
              <a:solidFill>
                <a:schemeClr val="tx2">
                  <a:lumMod val="50000"/>
                </a:schemeClr>
              </a:solidFill>
              <a:latin typeface="Corbel" pitchFamily="34" charset="0"/>
            </a:endParaRPr>
          </a:p>
        </p:txBody>
      </p:sp>
      <p:sp>
        <p:nvSpPr>
          <p:cNvPr id="12" name="Fußzeilenplatzhalter 11"/>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818218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en-US" dirty="0" err="1"/>
              <a:t>Wirbelstromverluste</a:t>
            </a:r>
            <a:r>
              <a:rPr lang="en-US" dirty="0"/>
              <a:t> </a:t>
            </a:r>
            <a:r>
              <a:rPr lang="en-US" dirty="0" smtClean="0"/>
              <a:t>WSV</a:t>
            </a:r>
            <a:endParaRPr lang="en-US" dirty="0"/>
          </a:p>
        </p:txBody>
      </p:sp>
      <p:sp>
        <p:nvSpPr>
          <p:cNvPr id="3" name="Inhaltsplatzhalter 2"/>
          <p:cNvSpPr>
            <a:spLocks noGrp="1"/>
          </p:cNvSpPr>
          <p:nvPr>
            <p:ph idx="1"/>
          </p:nvPr>
        </p:nvSpPr>
        <p:spPr>
          <a:xfrm>
            <a:off x="467544" y="1052736"/>
            <a:ext cx="8229600" cy="5184576"/>
          </a:xfrm>
        </p:spPr>
        <p:txBody>
          <a:bodyPr/>
          <a:lstStyle/>
          <a:p>
            <a:pPr marL="0" indent="0">
              <a:spcAft>
                <a:spcPts val="600"/>
              </a:spcAft>
            </a:pPr>
            <a:r>
              <a:rPr lang="de-DE" dirty="0">
                <a:solidFill>
                  <a:schemeClr val="tx1"/>
                </a:solidFill>
              </a:rPr>
              <a:t>Rotieren die Läufer-Magnete, so werden im Ständereisen Wirbelströme induziert und es entstehen Wirbelstromverluste. Auch hier nimmt der momentbildende Strom keinen Einfluss</a:t>
            </a:r>
            <a:r>
              <a:rPr lang="de-DE" dirty="0" smtClean="0">
                <a:solidFill>
                  <a:schemeClr val="tx1"/>
                </a:solidFill>
              </a:rPr>
              <a:t>.</a:t>
            </a:r>
            <a:r>
              <a:rPr lang="de-DE" baseline="30000" dirty="0" smtClean="0">
                <a:solidFill>
                  <a:schemeClr val="tx1"/>
                </a:solidFill>
              </a:rPr>
              <a:t> 1</a:t>
            </a:r>
            <a:r>
              <a:rPr lang="de-DE" dirty="0" smtClean="0">
                <a:solidFill>
                  <a:schemeClr val="tx1"/>
                </a:solidFill>
              </a:rPr>
              <a:t> </a:t>
            </a:r>
            <a:r>
              <a:rPr lang="de-DE" sz="1200" dirty="0">
                <a:solidFill>
                  <a:schemeClr val="tx1"/>
                </a:solidFill>
              </a:rPr>
              <a:t>(I &lt; 1/2 I</a:t>
            </a:r>
            <a:r>
              <a:rPr lang="de-DE" sz="1200" baseline="-25000" dirty="0">
                <a:solidFill>
                  <a:schemeClr val="tx1"/>
                </a:solidFill>
              </a:rPr>
              <a:t>MAX</a:t>
            </a:r>
            <a:r>
              <a:rPr lang="de-DE" sz="1200" dirty="0">
                <a:solidFill>
                  <a:schemeClr val="tx1"/>
                </a:solidFill>
              </a:rPr>
              <a:t>)</a:t>
            </a:r>
          </a:p>
          <a:p>
            <a:pPr marL="0" indent="0">
              <a:spcAft>
                <a:spcPts val="600"/>
              </a:spcAft>
            </a:pPr>
            <a:r>
              <a:rPr lang="de-DE" dirty="0" smtClean="0">
                <a:solidFill>
                  <a:schemeClr val="tx1"/>
                </a:solidFill>
              </a:rPr>
              <a:t>Die </a:t>
            </a:r>
            <a:r>
              <a:rPr lang="de-DE" dirty="0">
                <a:solidFill>
                  <a:schemeClr val="tx1"/>
                </a:solidFill>
              </a:rPr>
              <a:t>Wirbelstrom-Verluste steigen mit der Drehzahl </a:t>
            </a:r>
            <a:r>
              <a:rPr lang="de-DE" dirty="0" smtClean="0">
                <a:solidFill>
                  <a:schemeClr val="tx1"/>
                </a:solidFill>
              </a:rPr>
              <a:t>n</a:t>
            </a:r>
            <a:r>
              <a:rPr lang="de-DE" baseline="30000" dirty="0" smtClean="0">
                <a:solidFill>
                  <a:schemeClr val="tx1"/>
                </a:solidFill>
              </a:rPr>
              <a:t>1,6</a:t>
            </a:r>
            <a:r>
              <a:rPr lang="de-DE" dirty="0">
                <a:solidFill>
                  <a:schemeClr val="tx1"/>
                </a:solidFill>
              </a:rPr>
              <a:t> </a:t>
            </a:r>
            <a:r>
              <a:rPr lang="de-DE" dirty="0" smtClean="0">
                <a:solidFill>
                  <a:schemeClr val="tx1"/>
                </a:solidFill>
              </a:rPr>
              <a:t>bis n</a:t>
            </a:r>
            <a:r>
              <a:rPr lang="de-DE" baseline="30000" dirty="0" smtClean="0">
                <a:solidFill>
                  <a:schemeClr val="tx1"/>
                </a:solidFill>
              </a:rPr>
              <a:t>2</a:t>
            </a:r>
            <a:r>
              <a:rPr lang="de-DE" dirty="0" smtClean="0">
                <a:solidFill>
                  <a:schemeClr val="tx1"/>
                </a:solidFill>
              </a:rPr>
              <a:t> </a:t>
            </a:r>
            <a:r>
              <a:rPr lang="de-DE" dirty="0">
                <a:solidFill>
                  <a:schemeClr val="tx1"/>
                </a:solidFill>
              </a:rPr>
              <a:t>- wie man aus der Fachliteratur zu diesem Thema entnehmen kann.</a:t>
            </a:r>
          </a:p>
          <a:p>
            <a:pPr marL="0" indent="0">
              <a:spcAft>
                <a:spcPts val="600"/>
              </a:spcAft>
            </a:pPr>
            <a:r>
              <a:rPr lang="de-DE" dirty="0">
                <a:solidFill>
                  <a:schemeClr val="tx1"/>
                </a:solidFill>
              </a:rPr>
              <a:t>Leitet man die mit der </a:t>
            </a:r>
            <a:r>
              <a:rPr lang="de-DE" dirty="0" smtClean="0">
                <a:solidFill>
                  <a:schemeClr val="tx1"/>
                </a:solidFill>
              </a:rPr>
              <a:t>Potenz n</a:t>
            </a:r>
            <a:r>
              <a:rPr lang="de-DE" baseline="30000" dirty="0" smtClean="0">
                <a:solidFill>
                  <a:schemeClr val="tx1"/>
                </a:solidFill>
              </a:rPr>
              <a:t>1,6</a:t>
            </a:r>
            <a:r>
              <a:rPr lang="de-DE" dirty="0" smtClean="0">
                <a:solidFill>
                  <a:schemeClr val="tx1"/>
                </a:solidFill>
              </a:rPr>
              <a:t> bis n</a:t>
            </a:r>
            <a:r>
              <a:rPr lang="de-DE" baseline="30000" dirty="0" smtClean="0">
                <a:solidFill>
                  <a:schemeClr val="tx1"/>
                </a:solidFill>
              </a:rPr>
              <a:t>2</a:t>
            </a:r>
            <a:r>
              <a:rPr lang="de-DE" dirty="0" smtClean="0">
                <a:solidFill>
                  <a:schemeClr val="tx1"/>
                </a:solidFill>
              </a:rPr>
              <a:t> wachsenden </a:t>
            </a:r>
            <a:r>
              <a:rPr lang="de-DE" dirty="0">
                <a:solidFill>
                  <a:schemeClr val="tx1"/>
                </a:solidFill>
              </a:rPr>
              <a:t>Wirbelstrom-Verluste über die Drehzahl ab (</a:t>
            </a:r>
            <a:r>
              <a:rPr lang="de-DE" dirty="0" err="1" smtClean="0">
                <a:solidFill>
                  <a:schemeClr val="tx1"/>
                </a:solidFill>
              </a:rPr>
              <a:t>dP</a:t>
            </a:r>
            <a:r>
              <a:rPr lang="de-DE" baseline="-25000" dirty="0" err="1" smtClean="0">
                <a:solidFill>
                  <a:schemeClr val="tx1"/>
                </a:solidFill>
              </a:rPr>
              <a:t>WSV</a:t>
            </a:r>
            <a:r>
              <a:rPr lang="de-DE" baseline="-25000" dirty="0" smtClean="0">
                <a:solidFill>
                  <a:schemeClr val="tx1"/>
                </a:solidFill>
              </a:rPr>
              <a:t> </a:t>
            </a:r>
            <a:r>
              <a:rPr lang="de-DE" dirty="0">
                <a:solidFill>
                  <a:schemeClr val="tx1"/>
                </a:solidFill>
              </a:rPr>
              <a:t>/ </a:t>
            </a:r>
            <a:r>
              <a:rPr lang="de-DE" dirty="0" err="1">
                <a:solidFill>
                  <a:schemeClr val="tx1"/>
                </a:solidFill>
              </a:rPr>
              <a:t>dn</a:t>
            </a:r>
            <a:r>
              <a:rPr lang="de-DE" dirty="0">
                <a:solidFill>
                  <a:schemeClr val="tx1"/>
                </a:solidFill>
              </a:rPr>
              <a:t>), so erhält man das Bremsmoment der Wirbelstromverluste die mit der Drehzahl </a:t>
            </a:r>
            <a:r>
              <a:rPr lang="de-DE" dirty="0" smtClean="0">
                <a:solidFill>
                  <a:schemeClr val="tx1"/>
                </a:solidFill>
              </a:rPr>
              <a:t>n</a:t>
            </a:r>
            <a:r>
              <a:rPr lang="de-DE" baseline="30000" dirty="0" smtClean="0">
                <a:solidFill>
                  <a:schemeClr val="tx1"/>
                </a:solidFill>
              </a:rPr>
              <a:t>0,6</a:t>
            </a:r>
            <a:r>
              <a:rPr lang="de-DE" dirty="0">
                <a:solidFill>
                  <a:schemeClr val="tx1"/>
                </a:solidFill>
              </a:rPr>
              <a:t> </a:t>
            </a:r>
            <a:r>
              <a:rPr lang="de-DE" dirty="0" smtClean="0">
                <a:solidFill>
                  <a:schemeClr val="tx1"/>
                </a:solidFill>
              </a:rPr>
              <a:t>bis n</a:t>
            </a:r>
            <a:r>
              <a:rPr lang="de-DE" baseline="30000" dirty="0" smtClean="0">
                <a:solidFill>
                  <a:schemeClr val="tx1"/>
                </a:solidFill>
              </a:rPr>
              <a:t>1 </a:t>
            </a:r>
            <a:r>
              <a:rPr lang="de-DE" dirty="0" smtClean="0">
                <a:solidFill>
                  <a:schemeClr val="tx1"/>
                </a:solidFill>
              </a:rPr>
              <a:t>eingehen</a:t>
            </a:r>
            <a:r>
              <a:rPr lang="de-DE" dirty="0">
                <a:solidFill>
                  <a:schemeClr val="tx1"/>
                </a:solidFill>
              </a:rPr>
              <a:t>. Dieses Bremsmoment erklärt sich, weil die Wirbelströme wiederum ein magnetisches Feld erzeugen, das der Rotation (der Ursache) entgegenwirkt.</a:t>
            </a:r>
          </a:p>
          <a:p>
            <a:pPr marL="0" indent="0">
              <a:spcAft>
                <a:spcPts val="600"/>
              </a:spcAft>
            </a:pP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16</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Textfeld 9"/>
          <p:cNvSpPr txBox="1"/>
          <p:nvPr/>
        </p:nvSpPr>
        <p:spPr>
          <a:xfrm>
            <a:off x="467544" y="5733256"/>
            <a:ext cx="7855024" cy="461665"/>
          </a:xfrm>
          <a:prstGeom prst="rect">
            <a:avLst/>
          </a:prstGeom>
          <a:noFill/>
        </p:spPr>
        <p:txBody>
          <a:bodyPr wrap="square" rtlCol="0">
            <a:spAutoFit/>
          </a:bodyPr>
          <a:lstStyle/>
          <a:p>
            <a:pPr indent="-468000"/>
            <a:r>
              <a:rPr lang="de-DE" sz="1200" baseline="30000" dirty="0" smtClean="0"/>
              <a:t>1 </a:t>
            </a:r>
            <a:r>
              <a:rPr lang="de-DE" sz="1200" dirty="0" smtClean="0"/>
              <a:t>Die Ergebnisse aus den Messungen zu den Wirbelstromverlusten dienen hauptsächlich zur korrekten</a:t>
            </a:r>
          </a:p>
          <a:p>
            <a:pPr indent="-468000"/>
            <a:r>
              <a:rPr lang="de-DE" sz="1200" dirty="0" smtClean="0"/>
              <a:t>  Berechnung der S1-Kennlinien bei 100% ED. Hier ist der Querstrom zwangsläufig </a:t>
            </a:r>
            <a:r>
              <a:rPr lang="de-DE" sz="1200" dirty="0" err="1" smtClean="0"/>
              <a:t>I</a:t>
            </a:r>
            <a:r>
              <a:rPr lang="de-DE" sz="1200" baseline="-25000" dirty="0" err="1" smtClean="0"/>
              <a:t>q</a:t>
            </a:r>
            <a:r>
              <a:rPr lang="de-DE" sz="1200" dirty="0" smtClean="0"/>
              <a:t> &lt; I</a:t>
            </a:r>
            <a:r>
              <a:rPr lang="de-DE" sz="1200" baseline="-25000" dirty="0" smtClean="0"/>
              <a:t>0</a:t>
            </a:r>
            <a:endParaRPr lang="de-DE" sz="1200" dirty="0" smtClean="0"/>
          </a:p>
        </p:txBody>
      </p:sp>
    </p:spTree>
    <p:extLst>
      <p:ext uri="{BB962C8B-B14F-4D97-AF65-F5344CB8AC3E}">
        <p14:creationId xmlns="" xmlns:p14="http://schemas.microsoft.com/office/powerpoint/2010/main" val="4284854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Exkurs 1  Mathematik</a:t>
            </a:r>
            <a:endParaRPr lang="en-US" dirty="0"/>
          </a:p>
        </p:txBody>
      </p:sp>
      <p:sp>
        <p:nvSpPr>
          <p:cNvPr id="14" name="Datumsplatzhalter 13"/>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5" name="Foliennummernplatzhalter 14"/>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17</a:t>
            </a:fld>
            <a:endParaRPr lang="de-DE" sz="1000" dirty="0">
              <a:solidFill>
                <a:schemeClr val="tx2">
                  <a:lumMod val="50000"/>
                </a:schemeClr>
              </a:solidFill>
              <a:latin typeface="Corbel" pitchFamily="34" charset="0"/>
            </a:endParaRPr>
          </a:p>
        </p:txBody>
      </p:sp>
      <p:sp>
        <p:nvSpPr>
          <p:cNvPr id="16" name="Fußzeilenplatzhalter 15"/>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7" name="Inhaltsplatzhalter 2"/>
          <p:cNvSpPr>
            <a:spLocks noGrp="1" noRot="1" noChangeAspect="1" noMove="1" noResize="1" noEditPoints="1" noAdjustHandles="1" noChangeArrowheads="1" noChangeShapeType="1" noTextEdit="1"/>
          </p:cNvSpPr>
          <p:nvPr>
            <p:ph idx="1"/>
          </p:nvPr>
        </p:nvSpPr>
        <p:spPr>
          <a:xfrm>
            <a:off x="228600" y="1143000"/>
            <a:ext cx="8808020" cy="5334000"/>
          </a:xfrm>
          <a:blipFill rotWithShape="1">
            <a:blip r:embed="rId2" cstate="print"/>
            <a:stretch>
              <a:fillRect l="-762" t="-457"/>
            </a:stretch>
          </a:blipFill>
        </p:spPr>
        <p:txBody>
          <a:bodyPr/>
          <a:lstStyle/>
          <a:p>
            <a:r>
              <a:rPr lang="en-US">
                <a:noFill/>
              </a:rPr>
              <a:t> </a:t>
            </a:r>
          </a:p>
        </p:txBody>
      </p:sp>
    </p:spTree>
    <p:extLst>
      <p:ext uri="{BB962C8B-B14F-4D97-AF65-F5344CB8AC3E}">
        <p14:creationId xmlns="" xmlns:p14="http://schemas.microsoft.com/office/powerpoint/2010/main" val="20735306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Wellendichtring</a:t>
            </a:r>
            <a:endParaRPr lang="en-US" dirty="0"/>
          </a:p>
        </p:txBody>
      </p:sp>
      <mc:AlternateContent xmlns:mc="http://schemas.openxmlformats.org/markup-compatibility/2006">
        <mc:Choice xmlns="" xmlns:a14="http://schemas.microsoft.com/office/drawing/2010/main" Requires="a14">
          <p:sp>
            <p:nvSpPr>
              <p:cNvPr id="3" name="Inhaltsplatzhalter 2"/>
              <p:cNvSpPr>
                <a:spLocks noGrp="1"/>
              </p:cNvSpPr>
              <p:nvPr>
                <p:ph idx="1"/>
              </p:nvPr>
            </p:nvSpPr>
            <p:spPr>
              <a:xfrm>
                <a:off x="228600" y="1066800"/>
                <a:ext cx="8686800" cy="5486400"/>
              </a:xfrm>
            </p:spPr>
            <p:txBody>
              <a:bodyPr/>
              <a:lstStyle/>
              <a:p>
                <a:pPr marL="0" indent="0"/>
                <a:r>
                  <a:rPr lang="de-DE" dirty="0" smtClean="0">
                    <a:solidFill>
                      <a:schemeClr val="tx1"/>
                    </a:solidFill>
                  </a:rPr>
                  <a:t>Die mechanischen Verluste (= Gesamtverluste - Kupferverluste) lassen sich auf dem </a:t>
                </a:r>
                <a:r>
                  <a:rPr lang="de-DE" dirty="0">
                    <a:solidFill>
                      <a:schemeClr val="tx1"/>
                    </a:solidFill>
                  </a:rPr>
                  <a:t>P</a:t>
                </a:r>
                <a:r>
                  <a:rPr lang="de-DE" dirty="0" smtClean="0">
                    <a:solidFill>
                      <a:schemeClr val="tx1"/>
                    </a:solidFill>
                  </a:rPr>
                  <a:t>rüfstand durch Drehmoment-Messung bestimmen. Eine Antriebsmaschine treibt den Prüfling (mit offenen Klemmen) an der Welle an und man ermittelt das Gegenmoment das der Prüfling ausübt.</a:t>
                </a:r>
              </a:p>
              <a:p>
                <a:pPr marL="0" indent="0"/>
                <a:endParaRPr lang="de-DE" dirty="0" smtClean="0">
                  <a:solidFill>
                    <a:schemeClr val="tx1"/>
                  </a:solidFill>
                </a:endParaRPr>
              </a:p>
              <a:p>
                <a:pPr marL="0" indent="0"/>
                <a:endParaRPr lang="de-DE" dirty="0">
                  <a:solidFill>
                    <a:schemeClr val="tx1"/>
                  </a:solidFill>
                </a:endParaRPr>
              </a:p>
              <a:p>
                <a:pPr marL="0" indent="0"/>
                <a:endParaRPr lang="de-DE" dirty="0" smtClean="0">
                  <a:solidFill>
                    <a:schemeClr val="tx1"/>
                  </a:solidFill>
                </a:endParaRPr>
              </a:p>
              <a:p>
                <a:pPr marL="0" indent="0"/>
                <a:endParaRPr lang="de-DE" dirty="0">
                  <a:solidFill>
                    <a:schemeClr val="tx1"/>
                  </a:solidFill>
                </a:endParaRPr>
              </a:p>
              <a:p>
                <a:pPr marL="0" indent="0"/>
                <a:endParaRPr lang="de-DE" dirty="0" smtClean="0">
                  <a:solidFill>
                    <a:schemeClr val="tx1"/>
                  </a:solidFill>
                </a:endParaRPr>
              </a:p>
              <a:p>
                <a:pPr marL="0" indent="0"/>
                <a:endParaRPr lang="de-DE" dirty="0">
                  <a:solidFill>
                    <a:schemeClr val="tx1"/>
                  </a:solidFill>
                </a:endParaRPr>
              </a:p>
              <a:p>
                <a:pPr marL="0" indent="0"/>
                <a:r>
                  <a:rPr lang="de-DE" dirty="0" smtClean="0">
                    <a:solidFill>
                      <a:schemeClr val="tx1"/>
                    </a:solidFill>
                  </a:rPr>
                  <a:t>Jetzt zerlegt man in konstante und drehzahlabhängige Reibung:</a:t>
                </a:r>
              </a:p>
              <a:p>
                <a:pPr marL="0" indent="0"/>
                <a:r>
                  <a:rPr lang="de-DE" dirty="0" smtClean="0">
                    <a:solidFill>
                      <a:schemeClr val="tx1"/>
                    </a:solidFill>
                  </a:rPr>
                  <a:t>Die konstante Reibung ist 0,431 Nm.</a:t>
                </a:r>
              </a:p>
              <a:p>
                <a:pPr marL="0" indent="0">
                  <a:spcAft>
                    <a:spcPts val="600"/>
                  </a:spcAft>
                </a:pPr>
                <a:r>
                  <a:rPr lang="de-DE" dirty="0" smtClean="0">
                    <a:solidFill>
                      <a:schemeClr val="tx1"/>
                    </a:solidFill>
                  </a:rPr>
                  <a:t>Die drehzahlabhängige Reibung ist ~0,055 </a:t>
                </a:r>
                <a:r>
                  <a:rPr lang="de-DE" dirty="0" err="1" smtClean="0">
                    <a:solidFill>
                      <a:schemeClr val="tx1"/>
                    </a:solidFill>
                  </a:rPr>
                  <a:t>Nm</a:t>
                </a:r>
                <a:r>
                  <a:rPr lang="de-DE" dirty="0" smtClean="0">
                    <a:solidFill>
                      <a:schemeClr val="tx1"/>
                    </a:solidFill>
                  </a:rPr>
                  <a:t> / </a:t>
                </a:r>
                <a:r>
                  <a:rPr lang="de-DE" dirty="0" err="1" smtClean="0">
                    <a:solidFill>
                      <a:schemeClr val="tx1"/>
                    </a:solidFill>
                  </a:rPr>
                  <a:t>kRPM</a:t>
                </a:r>
                <a:r>
                  <a:rPr lang="de-DE" dirty="0" smtClean="0">
                    <a:solidFill>
                      <a:schemeClr val="tx1"/>
                    </a:solidFill>
                  </a:rPr>
                  <a:t>.</a:t>
                </a:r>
              </a:p>
              <a:p>
                <a:pPr marL="0" indent="0"/>
                <a14:m>
                  <m:oMath xmlns:m="http://schemas.openxmlformats.org/officeDocument/2006/math">
                    <m:sSub>
                      <m:sSubPr>
                        <m:ctrlPr>
                          <a:rPr lang="en-US"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𝑀𝐸𝐶𝐻</m:t>
                        </m:r>
                      </m:sub>
                    </m:sSub>
                    <m:d>
                      <m:dPr>
                        <m:ctrlPr>
                          <a:rPr lang="de-DE" b="0" i="1" smtClean="0">
                            <a:solidFill>
                              <a:schemeClr val="tx1"/>
                            </a:solidFill>
                            <a:latin typeface="Cambria Math"/>
                          </a:rPr>
                        </m:ctrlPr>
                      </m:dPr>
                      <m:e>
                        <m:r>
                          <a:rPr lang="de-DE" b="0" i="1" smtClean="0">
                            <a:solidFill>
                              <a:schemeClr val="tx1"/>
                            </a:solidFill>
                            <a:latin typeface="Cambria Math"/>
                          </a:rPr>
                          <m:t>3000</m:t>
                        </m:r>
                        <m:r>
                          <a:rPr lang="de-DE" b="0" i="1" smtClean="0">
                            <a:solidFill>
                              <a:schemeClr val="tx1"/>
                            </a:solidFill>
                            <a:latin typeface="Cambria Math"/>
                          </a:rPr>
                          <m:t>𝑅𝑃𝑀</m:t>
                        </m:r>
                      </m:e>
                    </m:d>
                    <m:r>
                      <a:rPr lang="de-DE" b="0" i="1" smtClean="0">
                        <a:solidFill>
                          <a:schemeClr val="tx1"/>
                        </a:solidFill>
                        <a:latin typeface="Cambria Math"/>
                      </a:rPr>
                      <m:t>=0,6</m:t>
                    </m:r>
                    <m:r>
                      <a:rPr lang="de-DE" b="0" i="1" smtClean="0">
                        <a:solidFill>
                          <a:schemeClr val="tx1"/>
                        </a:solidFill>
                        <a:latin typeface="Cambria Math"/>
                      </a:rPr>
                      <m:t>𝑁𝑚</m:t>
                    </m:r>
                    <m:r>
                      <a:rPr lang="de-DE" b="0" i="1" smtClean="0">
                        <a:solidFill>
                          <a:schemeClr val="tx1"/>
                        </a:solidFill>
                        <a:latin typeface="Cambria Math"/>
                      </a:rPr>
                      <m:t>∗2</m:t>
                    </m:r>
                    <m:r>
                      <a:rPr lang="de-DE" b="0" i="1" smtClean="0">
                        <a:solidFill>
                          <a:schemeClr val="tx1"/>
                        </a:solidFill>
                        <a:latin typeface="Cambria Math"/>
                        <a:ea typeface="Cambria Math"/>
                      </a:rPr>
                      <m:t>𝜋</m:t>
                    </m:r>
                    <m:r>
                      <a:rPr lang="de-DE" b="0" i="1" smtClean="0">
                        <a:solidFill>
                          <a:schemeClr val="tx1"/>
                        </a:solidFill>
                        <a:latin typeface="Cambria Math"/>
                        <a:ea typeface="Cambria Math"/>
                      </a:rPr>
                      <m:t>∗</m:t>
                    </m:r>
                    <m:f>
                      <m:fPr>
                        <m:ctrlPr>
                          <a:rPr lang="de-DE" b="0" i="1" smtClean="0">
                            <a:solidFill>
                              <a:schemeClr val="tx1"/>
                            </a:solidFill>
                            <a:latin typeface="Cambria Math"/>
                            <a:ea typeface="Cambria Math"/>
                          </a:rPr>
                        </m:ctrlPr>
                      </m:fPr>
                      <m:num>
                        <m:r>
                          <a:rPr lang="de-DE" b="0" i="1" smtClean="0">
                            <a:solidFill>
                              <a:schemeClr val="tx1"/>
                            </a:solidFill>
                            <a:latin typeface="Cambria Math"/>
                            <a:ea typeface="Cambria Math"/>
                          </a:rPr>
                          <m:t>3000</m:t>
                        </m:r>
                      </m:num>
                      <m:den>
                        <m:r>
                          <a:rPr lang="de-DE" b="0" i="1" smtClean="0">
                            <a:solidFill>
                              <a:schemeClr val="tx1"/>
                            </a:solidFill>
                            <a:latin typeface="Cambria Math"/>
                            <a:ea typeface="Cambria Math"/>
                          </a:rPr>
                          <m:t>60</m:t>
                        </m:r>
                        <m:r>
                          <a:rPr lang="de-DE" b="0" i="1" smtClean="0">
                            <a:solidFill>
                              <a:schemeClr val="tx1"/>
                            </a:solidFill>
                            <a:latin typeface="Cambria Math"/>
                            <a:ea typeface="Cambria Math"/>
                          </a:rPr>
                          <m:t>𝑠</m:t>
                        </m:r>
                      </m:den>
                    </m:f>
                    <m:r>
                      <a:rPr lang="de-DE" b="0" i="1" smtClean="0">
                        <a:solidFill>
                          <a:schemeClr val="tx1"/>
                        </a:solidFill>
                        <a:latin typeface="Cambria Math"/>
                        <a:ea typeface="Cambria Math"/>
                      </a:rPr>
                      <m:t>=188</m:t>
                    </m:r>
                    <m:r>
                      <a:rPr lang="de-DE" b="0" i="1" smtClean="0">
                        <a:solidFill>
                          <a:schemeClr val="tx1"/>
                        </a:solidFill>
                        <a:latin typeface="Cambria Math"/>
                        <a:ea typeface="Cambria Math"/>
                      </a:rPr>
                      <m:t>𝑊</m:t>
                    </m:r>
                    <m:r>
                      <a:rPr lang="de-DE" b="0" i="1" smtClean="0">
                        <a:solidFill>
                          <a:schemeClr val="tx1"/>
                        </a:solidFill>
                        <a:latin typeface="Cambria Math"/>
                        <a:ea typeface="Cambria Math"/>
                      </a:rPr>
                      <m:t>  ~73% (</m:t>
                    </m:r>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𝑃</m:t>
                        </m:r>
                      </m:e>
                      <m:sub>
                        <m:r>
                          <a:rPr lang="de-DE" b="0" i="1" smtClean="0">
                            <a:solidFill>
                              <a:schemeClr val="tx1"/>
                            </a:solidFill>
                            <a:latin typeface="Cambria Math"/>
                            <a:ea typeface="Cambria Math"/>
                          </a:rPr>
                          <m:t>𝑉</m:t>
                        </m:r>
                        <m:r>
                          <a:rPr lang="de-DE" b="0" i="1" smtClean="0">
                            <a:solidFill>
                              <a:schemeClr val="tx1"/>
                            </a:solidFill>
                            <a:latin typeface="Cambria Math"/>
                            <a:ea typeface="Cambria Math"/>
                          </a:rPr>
                          <m:t> </m:t>
                        </m:r>
                        <m:r>
                          <a:rPr lang="de-DE" b="0" i="1" smtClean="0">
                            <a:solidFill>
                              <a:schemeClr val="tx1"/>
                            </a:solidFill>
                            <a:latin typeface="Cambria Math"/>
                            <a:ea typeface="Cambria Math"/>
                          </a:rPr>
                          <m:t>𝑇𝑂𝑇</m:t>
                        </m:r>
                      </m:sub>
                    </m:sSub>
                    <m:r>
                      <a:rPr lang="de-DE" b="0" i="1" smtClean="0">
                        <a:solidFill>
                          <a:schemeClr val="tx1"/>
                        </a:solidFill>
                        <a:latin typeface="Cambria Math"/>
                        <a:ea typeface="Cambria Math"/>
                      </a:rPr>
                      <m:t>=258</m:t>
                    </m:r>
                    <m:r>
                      <a:rPr lang="de-DE" b="0" i="1" smtClean="0">
                        <a:solidFill>
                          <a:schemeClr val="tx1"/>
                        </a:solidFill>
                        <a:latin typeface="Cambria Math"/>
                        <a:ea typeface="Cambria Math"/>
                      </a:rPr>
                      <m:t>𝑊</m:t>
                    </m:r>
                    <m:r>
                      <a:rPr lang="de-DE" b="0" i="1" smtClean="0">
                        <a:solidFill>
                          <a:schemeClr val="tx1"/>
                        </a:solidFill>
                        <a:latin typeface="Cambria Math"/>
                        <a:ea typeface="Cambria Math"/>
                      </a:rPr>
                      <m:t>)</m:t>
                    </m:r>
                  </m:oMath>
                </a14:m>
                <a:r>
                  <a:rPr lang="en-US" dirty="0" smtClean="0">
                    <a:solidFill>
                      <a:schemeClr val="tx1"/>
                    </a:solidFill>
                  </a:rPr>
                  <a:t> </a:t>
                </a:r>
                <a:endParaRPr lang="en-US" dirty="0">
                  <a:solidFill>
                    <a:schemeClr val="tx1"/>
                  </a:solidFill>
                </a:endParaRPr>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228600" y="1066800"/>
                <a:ext cx="8686800" cy="5486400"/>
              </a:xfrm>
              <a:blipFill rotWithShape="1">
                <a:blip r:embed="rId2" cstate="print"/>
                <a:stretch>
                  <a:fillRect l="-772" t="-444" r="-1474"/>
                </a:stretch>
              </a:blipFill>
            </p:spPr>
            <p:txBody>
              <a:bodyPr/>
              <a:lstStyle/>
              <a:p>
                <a:r>
                  <a:rPr lang="en-US" dirty="0">
                    <a:noFill/>
                  </a:rPr>
                  <a:t> </a:t>
                </a:r>
              </a:p>
            </p:txBody>
          </p:sp>
        </mc:Fallback>
      </mc:AlternateContent>
      <p:sp>
        <p:nvSpPr>
          <p:cNvPr id="8" name="Textfeld 7"/>
          <p:cNvSpPr txBox="1"/>
          <p:nvPr/>
        </p:nvSpPr>
        <p:spPr>
          <a:xfrm>
            <a:off x="5584904" y="5029200"/>
            <a:ext cx="3091552" cy="369332"/>
          </a:xfrm>
          <a:prstGeom prst="rect">
            <a:avLst/>
          </a:prstGeom>
          <a:noFill/>
          <a:ln w="19050">
            <a:solidFill>
              <a:srgbClr val="C00000"/>
            </a:solidFill>
          </a:ln>
        </p:spPr>
        <p:txBody>
          <a:bodyPr wrap="none" rtlCol="0">
            <a:spAutoFit/>
          </a:bodyPr>
          <a:lstStyle/>
          <a:p>
            <a:r>
              <a:rPr lang="de-DE" dirty="0" smtClean="0"/>
              <a:t>Groß wegen Wellendichtring</a:t>
            </a:r>
            <a:endParaRPr lang="en-US" dirty="0"/>
          </a:p>
        </p:txBody>
      </p:sp>
      <p:sp>
        <p:nvSpPr>
          <p:cNvPr id="13" name="Datumsplatzhalter 12"/>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4" name="Foliennummernplatzhalter 13"/>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18</a:t>
            </a:fld>
            <a:endParaRPr lang="de-DE" sz="1000" dirty="0">
              <a:solidFill>
                <a:schemeClr val="tx2">
                  <a:lumMod val="50000"/>
                </a:schemeClr>
              </a:solidFill>
              <a:latin typeface="Corbel" pitchFamily="34" charset="0"/>
            </a:endParaRPr>
          </a:p>
        </p:txBody>
      </p:sp>
      <p:sp>
        <p:nvSpPr>
          <p:cNvPr id="15" name="Fußzeilenplatzhalter 14"/>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pic>
        <p:nvPicPr>
          <p:cNvPr id="5" name="Picture 3"/>
          <p:cNvPicPr>
            <a:picLocks noChangeAspect="1" noChangeArrowheads="1"/>
          </p:cNvPicPr>
          <p:nvPr/>
        </p:nvPicPr>
        <p:blipFill>
          <a:blip r:embed="rId3" cstate="print"/>
          <a:srcRect/>
          <a:stretch>
            <a:fillRect/>
          </a:stretch>
        </p:blipFill>
        <p:spPr bwMode="auto">
          <a:xfrm>
            <a:off x="524786" y="2420888"/>
            <a:ext cx="3759182" cy="211968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15224" y="2420889"/>
            <a:ext cx="3729184" cy="2119317"/>
          </a:xfrm>
          <a:prstGeom prst="rect">
            <a:avLst/>
          </a:prstGeom>
          <a:noFill/>
          <a:ln w="9525">
            <a:noFill/>
            <a:miter lim="800000"/>
            <a:headEnd/>
            <a:tailEnd/>
          </a:ln>
        </p:spPr>
      </p:pic>
      <p:cxnSp>
        <p:nvCxnSpPr>
          <p:cNvPr id="9" name="Gerade Verbindung mit Pfeil 8"/>
          <p:cNvCxnSpPr/>
          <p:nvPr/>
        </p:nvCxnSpPr>
        <p:spPr>
          <a:xfrm flipH="1" flipV="1">
            <a:off x="7596336" y="3573016"/>
            <a:ext cx="576064" cy="144016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49505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Wellendichtring</a:t>
            </a:r>
            <a:endParaRPr lang="en-US" dirty="0"/>
          </a:p>
        </p:txBody>
      </p:sp>
      <mc:AlternateContent xmlns:mc="http://schemas.openxmlformats.org/markup-compatibility/2006">
        <mc:Choice xmlns="" xmlns:a14="http://schemas.microsoft.com/office/drawing/2010/main" Requires="a14">
          <p:sp>
            <p:nvSpPr>
              <p:cNvPr id="3" name="Inhaltsplatzhalter 2"/>
              <p:cNvSpPr>
                <a:spLocks noGrp="1"/>
              </p:cNvSpPr>
              <p:nvPr>
                <p:ph idx="1"/>
              </p:nvPr>
            </p:nvSpPr>
            <p:spPr>
              <a:xfrm>
                <a:off x="304800" y="1143000"/>
                <a:ext cx="8610600" cy="5410200"/>
              </a:xfrm>
            </p:spPr>
            <p:txBody>
              <a:bodyPr/>
              <a:lstStyle/>
              <a:p>
                <a:pPr marL="0" indent="0">
                  <a:spcAft>
                    <a:spcPts val="600"/>
                  </a:spcAft>
                </a:pPr>
                <a:r>
                  <a:rPr lang="de-DE" dirty="0" smtClean="0">
                    <a:solidFill>
                      <a:schemeClr val="tx1"/>
                    </a:solidFill>
                  </a:rPr>
                  <a:t>Einfluss auf die S1 100K Kennlinie im Drehzahl-Drehmoment-Diagramm:</a:t>
                </a:r>
              </a:p>
              <a:p>
                <a:pPr marL="0" indent="0">
                  <a:spcAft>
                    <a:spcPts val="600"/>
                  </a:spcAft>
                </a:pPr>
                <a:endParaRPr lang="de-DE" dirty="0">
                  <a:solidFill>
                    <a:schemeClr val="tx1"/>
                  </a:solidFill>
                </a:endParaRPr>
              </a:p>
              <a:p>
                <a:pPr marL="0" indent="0">
                  <a:spcAft>
                    <a:spcPts val="600"/>
                  </a:spcAft>
                </a:pPr>
                <a:endParaRPr lang="de-DE" dirty="0" smtClean="0">
                  <a:solidFill>
                    <a:schemeClr val="tx1"/>
                  </a:solidFill>
                </a:endParaRPr>
              </a:p>
              <a:p>
                <a:pPr marL="0" indent="0">
                  <a:spcAft>
                    <a:spcPts val="600"/>
                  </a:spcAft>
                </a:pPr>
                <a:endParaRPr lang="de-DE" dirty="0">
                  <a:solidFill>
                    <a:schemeClr val="tx1"/>
                  </a:solidFill>
                </a:endParaRPr>
              </a:p>
              <a:p>
                <a:pPr marL="0" indent="0">
                  <a:spcAft>
                    <a:spcPts val="600"/>
                  </a:spcAft>
                </a:pPr>
                <a:endParaRPr lang="de-DE" dirty="0" smtClean="0">
                  <a:solidFill>
                    <a:schemeClr val="tx1"/>
                  </a:solidFill>
                </a:endParaRPr>
              </a:p>
              <a:p>
                <a:pPr marL="0" indent="0">
                  <a:spcAft>
                    <a:spcPts val="600"/>
                  </a:spcAft>
                </a:pPr>
                <a:endParaRPr lang="de-DE" dirty="0">
                  <a:solidFill>
                    <a:schemeClr val="tx1"/>
                  </a:solidFill>
                </a:endParaRPr>
              </a:p>
              <a:p>
                <a:pPr marL="0" indent="0">
                  <a:spcAft>
                    <a:spcPts val="600"/>
                  </a:spcAft>
                </a:pPr>
                <a:endParaRPr lang="de-DE" dirty="0">
                  <a:solidFill>
                    <a:schemeClr val="tx1"/>
                  </a:solidFill>
                </a:endParaRPr>
              </a:p>
              <a:p>
                <a:pPr marL="0" indent="0">
                  <a:spcAft>
                    <a:spcPts val="600"/>
                  </a:spcAft>
                </a:pPr>
                <a:r>
                  <a:rPr lang="de-DE" dirty="0" smtClean="0">
                    <a:solidFill>
                      <a:schemeClr val="tx1"/>
                    </a:solidFill>
                  </a:rPr>
                  <a:t>Berechnung der Drehzahl, bei der die mechanischen Verluste </a:t>
                </a:r>
                <a:r>
                  <a:rPr lang="de-DE" i="1" dirty="0" smtClean="0">
                    <a:solidFill>
                      <a:schemeClr val="tx1"/>
                    </a:solidFill>
                    <a:latin typeface="Cambria Math" panose="02040503050406030204" pitchFamily="18" charset="0"/>
                    <a:ea typeface="Cambria Math" panose="02040503050406030204" pitchFamily="18" charset="0"/>
                  </a:rPr>
                  <a:t>P</a:t>
                </a:r>
                <a:r>
                  <a:rPr lang="de-DE" i="1" baseline="-25000" dirty="0" smtClean="0">
                    <a:solidFill>
                      <a:schemeClr val="tx1"/>
                    </a:solidFill>
                    <a:latin typeface="Cambria Math" panose="02040503050406030204" pitchFamily="18" charset="0"/>
                    <a:ea typeface="Cambria Math" panose="02040503050406030204" pitchFamily="18" charset="0"/>
                  </a:rPr>
                  <a:t>V TOT </a:t>
                </a:r>
                <a:r>
                  <a:rPr lang="de-DE" dirty="0" smtClean="0">
                    <a:solidFill>
                      <a:schemeClr val="tx1"/>
                    </a:solidFill>
                  </a:rPr>
                  <a:t>erreichen:</a:t>
                </a:r>
              </a:p>
              <a:p>
                <a:pPr marL="0" indent="0">
                  <a:spcAft>
                    <a:spcPts val="600"/>
                  </a:spcAft>
                </a:pPr>
                <a14:m>
                  <m:oMath xmlns:m="http://schemas.openxmlformats.org/officeDocument/2006/math">
                    <m:sSub>
                      <m:sSubPr>
                        <m:ctrlPr>
                          <a:rPr lang="de-DE"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𝑇𝑂𝑇</m:t>
                        </m:r>
                      </m:sub>
                    </m:sSub>
                    <m:r>
                      <a:rPr lang="de-DE" b="0" i="1" smtClean="0">
                        <a:solidFill>
                          <a:schemeClr val="tx1"/>
                        </a:solidFill>
                        <a:latin typeface="Cambria Math"/>
                      </a:rPr>
                      <m:t>=</m:t>
                    </m:r>
                    <m:d>
                      <m:dPr>
                        <m:ctrlPr>
                          <a:rPr lang="de-DE" b="0" i="1" smtClean="0">
                            <a:solidFill>
                              <a:schemeClr val="tx1"/>
                            </a:solidFill>
                            <a:latin typeface="Cambria Math"/>
                          </a:rPr>
                        </m:ctrlPr>
                      </m:dPr>
                      <m:e>
                        <m:f>
                          <m:fPr>
                            <m:ctrlPr>
                              <a:rPr lang="de-DE" b="0" i="1" smtClean="0">
                                <a:solidFill>
                                  <a:schemeClr val="tx1"/>
                                </a:solidFill>
                                <a:latin typeface="Cambria Math"/>
                              </a:rPr>
                            </m:ctrlPr>
                          </m:fPr>
                          <m:num>
                            <m:r>
                              <a:rPr lang="de-DE" b="0" i="1" smtClean="0">
                                <a:solidFill>
                                  <a:schemeClr val="tx1"/>
                                </a:solidFill>
                                <a:latin typeface="Cambria Math"/>
                              </a:rPr>
                              <m:t>0,055</m:t>
                            </m:r>
                            <m:r>
                              <a:rPr lang="de-DE" b="0" i="1" smtClean="0">
                                <a:solidFill>
                                  <a:schemeClr val="tx1"/>
                                </a:solidFill>
                                <a:latin typeface="Cambria Math"/>
                              </a:rPr>
                              <m:t>𝑁𝑚</m:t>
                            </m:r>
                          </m:num>
                          <m:den>
                            <m:r>
                              <a:rPr lang="de-DE" b="0" i="1" smtClean="0">
                                <a:solidFill>
                                  <a:schemeClr val="tx1"/>
                                </a:solidFill>
                                <a:latin typeface="Cambria Math"/>
                              </a:rPr>
                              <m:t>𝑘𝑅𝑃𝑀</m:t>
                            </m:r>
                          </m:den>
                        </m:f>
                        <m:r>
                          <a:rPr lang="de-DE" b="0" i="1" smtClean="0">
                            <a:solidFill>
                              <a:schemeClr val="tx1"/>
                            </a:solidFill>
                            <a:latin typeface="Cambria Math"/>
                            <a:ea typeface="Cambria Math"/>
                          </a:rPr>
                          <m:t>∗</m:t>
                        </m:r>
                        <m:r>
                          <a:rPr lang="de-DE" b="0" i="1" smtClean="0">
                            <a:solidFill>
                              <a:schemeClr val="tx1"/>
                            </a:solidFill>
                            <a:latin typeface="Cambria Math"/>
                            <a:ea typeface="Cambria Math"/>
                          </a:rPr>
                          <m:t>𝑛</m:t>
                        </m:r>
                        <m:r>
                          <a:rPr lang="de-DE" b="0" i="1" smtClean="0">
                            <a:solidFill>
                              <a:schemeClr val="tx1"/>
                            </a:solidFill>
                            <a:latin typeface="Cambria Math"/>
                            <a:ea typeface="Cambria Math"/>
                          </a:rPr>
                          <m:t>+0,431</m:t>
                        </m:r>
                        <m:r>
                          <a:rPr lang="de-DE" b="0" i="1" smtClean="0">
                            <a:solidFill>
                              <a:schemeClr val="tx1"/>
                            </a:solidFill>
                            <a:latin typeface="Cambria Math"/>
                            <a:ea typeface="Cambria Math"/>
                          </a:rPr>
                          <m:t>𝑁𝑚</m:t>
                        </m:r>
                      </m:e>
                    </m:d>
                    <m:r>
                      <a:rPr lang="de-DE" b="0" i="1" smtClean="0">
                        <a:solidFill>
                          <a:schemeClr val="tx1"/>
                        </a:solidFill>
                        <a:latin typeface="Cambria Math"/>
                        <a:ea typeface="Cambria Math"/>
                      </a:rPr>
                      <m:t>∗2</m:t>
                    </m:r>
                    <m:r>
                      <a:rPr lang="de-DE" b="0" i="1" smtClean="0">
                        <a:solidFill>
                          <a:schemeClr val="tx1"/>
                        </a:solidFill>
                        <a:latin typeface="Cambria Math"/>
                        <a:ea typeface="Cambria Math"/>
                      </a:rPr>
                      <m:t>𝜋</m:t>
                    </m:r>
                    <m:r>
                      <a:rPr lang="de-DE" b="0" i="1" smtClean="0">
                        <a:solidFill>
                          <a:schemeClr val="tx1"/>
                        </a:solidFill>
                        <a:latin typeface="Cambria Math"/>
                        <a:ea typeface="Cambria Math"/>
                      </a:rPr>
                      <m:t>∗</m:t>
                    </m:r>
                    <m:r>
                      <a:rPr lang="de-DE" b="0" i="1" smtClean="0">
                        <a:solidFill>
                          <a:schemeClr val="tx1"/>
                        </a:solidFill>
                        <a:latin typeface="Cambria Math"/>
                        <a:ea typeface="Cambria Math"/>
                      </a:rPr>
                      <m:t>𝑛</m:t>
                    </m:r>
                  </m:oMath>
                </a14:m>
                <a:r>
                  <a:rPr lang="de-DE" dirty="0" smtClean="0">
                    <a:solidFill>
                      <a:schemeClr val="tx1"/>
                    </a:solidFill>
                  </a:rPr>
                  <a:t>     -&gt; quadratische Gleichung</a:t>
                </a:r>
              </a:p>
              <a:p>
                <a:pPr marL="0" indent="0">
                  <a:spcBef>
                    <a:spcPts val="1200"/>
                  </a:spcBef>
                  <a:spcAft>
                    <a:spcPts val="600"/>
                  </a:spcAft>
                </a:pPr>
                <a:r>
                  <a:rPr lang="de-DE" dirty="0" smtClean="0">
                    <a:solidFill>
                      <a:schemeClr val="tx1"/>
                    </a:solidFill>
                  </a:rPr>
                  <a:t>Ergebnis : </a:t>
                </a:r>
                <a14:m>
                  <m:oMath xmlns:m="http://schemas.openxmlformats.org/officeDocument/2006/math">
                    <m:r>
                      <a:rPr lang="de-DE" b="0" i="1" smtClean="0">
                        <a:solidFill>
                          <a:schemeClr val="tx1"/>
                        </a:solidFill>
                        <a:latin typeface="Cambria Math"/>
                      </a:rPr>
                      <m:t>𝑛</m:t>
                    </m:r>
                    <m:r>
                      <a:rPr lang="de-DE" b="0" i="1" smtClean="0">
                        <a:solidFill>
                          <a:schemeClr val="tx1"/>
                        </a:solidFill>
                        <a:latin typeface="Cambria Math"/>
                      </a:rPr>
                      <m:t>=3837 </m:t>
                    </m:r>
                    <m:r>
                      <a:rPr lang="de-DE" b="0" i="1" smtClean="0">
                        <a:solidFill>
                          <a:schemeClr val="tx1"/>
                        </a:solidFill>
                        <a:latin typeface="Cambria Math"/>
                      </a:rPr>
                      <m:t>𝑅𝑃𝑀</m:t>
                    </m:r>
                  </m:oMath>
                </a14:m>
                <a:endParaRPr lang="en-US" dirty="0">
                  <a:solidFill>
                    <a:schemeClr val="tx1"/>
                  </a:solidFill>
                </a:endParaRPr>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04800" y="1143000"/>
                <a:ext cx="8610600" cy="5410200"/>
              </a:xfrm>
              <a:blipFill rotWithShape="1">
                <a:blip r:embed="rId2" cstate="print"/>
                <a:stretch>
                  <a:fillRect l="-708" t="-451"/>
                </a:stretch>
              </a:blipFill>
            </p:spPr>
            <p:txBody>
              <a:bodyPr/>
              <a:lstStyle/>
              <a:p>
                <a:r>
                  <a:rPr lang="en-US" dirty="0">
                    <a:noFill/>
                  </a:rPr>
                  <a:t> </a:t>
                </a:r>
              </a:p>
            </p:txBody>
          </p:sp>
        </mc:Fallback>
      </mc:AlternateContent>
      <p:sp>
        <p:nvSpPr>
          <p:cNvPr id="9" name="Datumsplatzhalter 8"/>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0" name="Foliennummernplatzhalter 9"/>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19</a:t>
            </a:fld>
            <a:endParaRPr lang="de-DE" sz="1000" dirty="0">
              <a:solidFill>
                <a:schemeClr val="tx2">
                  <a:lumMod val="50000"/>
                </a:schemeClr>
              </a:solidFill>
              <a:latin typeface="Corbel" pitchFamily="34" charset="0"/>
            </a:endParaRPr>
          </a:p>
        </p:txBody>
      </p:sp>
      <p:sp>
        <p:nvSpPr>
          <p:cNvPr id="11" name="Fußzeilenplatzhalter 10"/>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62887" y="1628800"/>
            <a:ext cx="4120580" cy="266429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99993" y="1635534"/>
            <a:ext cx="4104456" cy="2657562"/>
          </a:xfrm>
          <a:prstGeom prst="rect">
            <a:avLst/>
          </a:prstGeom>
          <a:noFill/>
          <a:ln w="9525">
            <a:noFill/>
            <a:miter lim="800000"/>
            <a:headEnd/>
            <a:tailEnd/>
          </a:ln>
        </p:spPr>
      </p:pic>
      <p:cxnSp>
        <p:nvCxnSpPr>
          <p:cNvPr id="13" name="Gerade Verbindung mit Pfeil 12"/>
          <p:cNvCxnSpPr/>
          <p:nvPr/>
        </p:nvCxnSpPr>
        <p:spPr>
          <a:xfrm flipV="1">
            <a:off x="3347864" y="4077072"/>
            <a:ext cx="2952328" cy="18722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48442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Einstieg</a:t>
            </a:r>
            <a:endParaRPr lang="en-US" dirty="0"/>
          </a:p>
        </p:txBody>
      </p:sp>
      <p:sp>
        <p:nvSpPr>
          <p:cNvPr id="3" name="Inhaltsplatzhalter 2"/>
          <p:cNvSpPr>
            <a:spLocks noGrp="1"/>
          </p:cNvSpPr>
          <p:nvPr>
            <p:ph idx="1"/>
          </p:nvPr>
        </p:nvSpPr>
        <p:spPr>
          <a:xfrm>
            <a:off x="457200" y="1524000"/>
            <a:ext cx="8229600" cy="4443350"/>
          </a:xfrm>
        </p:spPr>
        <p:txBody>
          <a:bodyPr/>
          <a:lstStyle/>
          <a:p>
            <a:pPr>
              <a:spcAft>
                <a:spcPts val="600"/>
              </a:spcAft>
            </a:pPr>
            <a:r>
              <a:rPr lang="de-DE" dirty="0" smtClean="0">
                <a:solidFill>
                  <a:schemeClr val="tx1"/>
                </a:solidFill>
              </a:rPr>
              <a:t>Frage:</a:t>
            </a:r>
          </a:p>
          <a:p>
            <a:pPr>
              <a:spcBef>
                <a:spcPts val="0"/>
              </a:spcBef>
            </a:pPr>
            <a:r>
              <a:rPr lang="de-DE" dirty="0" smtClean="0">
                <a:solidFill>
                  <a:schemeClr val="tx1"/>
                </a:solidFill>
              </a:rPr>
              <a:t>Wie verändert sich die S1 100% ED Kennlinie im </a:t>
            </a:r>
          </a:p>
          <a:p>
            <a:pPr>
              <a:spcBef>
                <a:spcPts val="0"/>
              </a:spcBef>
            </a:pPr>
            <a:r>
              <a:rPr lang="de-DE" dirty="0" smtClean="0">
                <a:solidFill>
                  <a:schemeClr val="tx1"/>
                </a:solidFill>
              </a:rPr>
              <a:t>Drehzahl-Drehmoment-Diagramm bei einer zulässigen </a:t>
            </a:r>
          </a:p>
          <a:p>
            <a:pPr>
              <a:spcBef>
                <a:spcPts val="0"/>
              </a:spcBef>
            </a:pPr>
            <a:r>
              <a:rPr lang="de-DE" dirty="0" smtClean="0">
                <a:solidFill>
                  <a:schemeClr val="tx1"/>
                </a:solidFill>
              </a:rPr>
              <a:t>Übertemperatur von 100 -&gt; 60 -&gt; 30 Kelvin?</a:t>
            </a:r>
          </a:p>
          <a:p>
            <a:endParaRPr lang="de-DE" dirty="0">
              <a:solidFill>
                <a:schemeClr val="tx1"/>
              </a:solidFill>
            </a:endParaRPr>
          </a:p>
          <a:p>
            <a:endParaRPr lang="en-US" dirty="0">
              <a:solidFill>
                <a:schemeClr val="tx1"/>
              </a:solidFill>
            </a:endParaRP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2971800"/>
            <a:ext cx="2054225" cy="2652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Datumsplatzhalter 7"/>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9" name="Foliennummernplatzhalter 8"/>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a:t>
            </a:fld>
            <a:endParaRPr lang="de-DE" sz="1000" dirty="0">
              <a:solidFill>
                <a:schemeClr val="tx2">
                  <a:lumMod val="50000"/>
                </a:schemeClr>
              </a:solidFill>
              <a:latin typeface="Corbel" pitchFamily="34" charset="0"/>
            </a:endParaRPr>
          </a:p>
        </p:txBody>
      </p:sp>
      <p:sp>
        <p:nvSpPr>
          <p:cNvPr id="10" name="Fußzeilenplatzhalter 9"/>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5162878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Cogging</a:t>
            </a:r>
            <a:r>
              <a:rPr lang="de-DE" dirty="0" smtClean="0"/>
              <a:t> </a:t>
            </a:r>
            <a:endParaRPr lang="en-US" dirty="0"/>
          </a:p>
        </p:txBody>
      </p:sp>
      <p:sp>
        <p:nvSpPr>
          <p:cNvPr id="3" name="Inhaltsplatzhalter 2"/>
          <p:cNvSpPr>
            <a:spLocks noGrp="1"/>
          </p:cNvSpPr>
          <p:nvPr>
            <p:ph idx="1"/>
          </p:nvPr>
        </p:nvSpPr>
        <p:spPr>
          <a:xfrm>
            <a:off x="467544" y="1124744"/>
            <a:ext cx="8229600" cy="5112568"/>
          </a:xfrm>
        </p:spPr>
        <p:txBody>
          <a:bodyPr/>
          <a:lstStyle/>
          <a:p>
            <a:pPr marL="0" indent="0">
              <a:spcAft>
                <a:spcPts val="600"/>
              </a:spcAft>
            </a:pPr>
            <a:r>
              <a:rPr lang="de-DE" dirty="0" smtClean="0">
                <a:solidFill>
                  <a:schemeClr val="tx1"/>
                </a:solidFill>
              </a:rPr>
              <a:t>Die Messung der Bremsmomente ist gerade bei kleinen Drehzahlen schwierig, weil das </a:t>
            </a:r>
            <a:r>
              <a:rPr lang="de-DE" dirty="0" err="1" smtClean="0">
                <a:solidFill>
                  <a:schemeClr val="tx1"/>
                </a:solidFill>
              </a:rPr>
              <a:t>Cogging</a:t>
            </a:r>
            <a:r>
              <a:rPr lang="de-DE" dirty="0" smtClean="0">
                <a:solidFill>
                  <a:schemeClr val="tx1"/>
                </a:solidFill>
              </a:rPr>
              <a:t>-Moment die Messung überlagert. Die Amplitude des </a:t>
            </a:r>
            <a:r>
              <a:rPr lang="de-DE" dirty="0" err="1" smtClean="0">
                <a:solidFill>
                  <a:schemeClr val="tx1"/>
                </a:solidFill>
              </a:rPr>
              <a:t>Cogging</a:t>
            </a:r>
            <a:r>
              <a:rPr lang="de-DE" dirty="0" smtClean="0">
                <a:solidFill>
                  <a:schemeClr val="tx1"/>
                </a:solidFill>
              </a:rPr>
              <a:t> ist in ähnlicher Größenordnung (meist sogar etwas größer) als die Reibung.</a:t>
            </a:r>
          </a:p>
          <a:p>
            <a:pPr marL="0" indent="0">
              <a:spcAft>
                <a:spcPts val="600"/>
              </a:spcAft>
            </a:pPr>
            <a:endParaRPr lang="de-DE" sz="500" dirty="0" smtClean="0">
              <a:solidFill>
                <a:schemeClr val="tx1"/>
              </a:solidFill>
            </a:endParaRPr>
          </a:p>
          <a:p>
            <a:pPr marL="0" indent="0">
              <a:spcAft>
                <a:spcPts val="600"/>
              </a:spcAft>
            </a:pPr>
            <a:r>
              <a:rPr lang="de-DE" dirty="0" smtClean="0">
                <a:solidFill>
                  <a:schemeClr val="tx1"/>
                </a:solidFill>
              </a:rPr>
              <a:t>			aber</a:t>
            </a:r>
          </a:p>
          <a:p>
            <a:pPr marL="0" indent="0">
              <a:spcAft>
                <a:spcPts val="600"/>
              </a:spcAft>
            </a:pPr>
            <a:endParaRPr lang="de-DE" sz="500" dirty="0" smtClean="0">
              <a:solidFill>
                <a:schemeClr val="tx1"/>
              </a:solidFill>
            </a:endParaRPr>
          </a:p>
          <a:p>
            <a:pPr marL="0" indent="0">
              <a:spcAft>
                <a:spcPts val="600"/>
              </a:spcAft>
            </a:pPr>
            <a:r>
              <a:rPr lang="de-DE" dirty="0" smtClean="0">
                <a:solidFill>
                  <a:schemeClr val="tx1"/>
                </a:solidFill>
              </a:rPr>
              <a:t>Wird das Bremsmoment mit einer Drehmoment-</a:t>
            </a:r>
            <a:r>
              <a:rPr lang="de-DE" dirty="0" err="1" smtClean="0">
                <a:solidFill>
                  <a:schemeClr val="tx1"/>
                </a:solidFill>
              </a:rPr>
              <a:t>Meßdose</a:t>
            </a:r>
            <a:r>
              <a:rPr lang="de-DE" dirty="0" smtClean="0">
                <a:solidFill>
                  <a:schemeClr val="tx1"/>
                </a:solidFill>
              </a:rPr>
              <a:t> gemessen, so ist zwingend eine FFT (über M und n) erforderlich damit der Gleichanteil extrahiert werden kann.</a:t>
            </a:r>
          </a:p>
          <a:p>
            <a:pPr marL="0" indent="0">
              <a:spcAft>
                <a:spcPts val="600"/>
              </a:spcAft>
            </a:pPr>
            <a:r>
              <a:rPr lang="de-DE" dirty="0" smtClean="0">
                <a:solidFill>
                  <a:schemeClr val="tx1"/>
                </a:solidFill>
              </a:rPr>
              <a:t>Wird der Prüfling mit einer Antriebsmaschine in Drehzahlregelung angetrieben, kann der gemessene Effektivstrom der Antriebsmaschine (abzüglich Leerlaufstrom ohne Prüfling) nicht zur Ermittlung der Reibmomente dienen, weil der Effektivwert des </a:t>
            </a:r>
            <a:r>
              <a:rPr lang="de-DE" dirty="0" err="1" smtClean="0">
                <a:solidFill>
                  <a:schemeClr val="tx1"/>
                </a:solidFill>
              </a:rPr>
              <a:t>Coggings</a:t>
            </a:r>
            <a:r>
              <a:rPr lang="de-DE" dirty="0" smtClean="0">
                <a:solidFill>
                  <a:schemeClr val="tx1"/>
                </a:solidFill>
              </a:rPr>
              <a:t> die Messung verfälscht.</a:t>
            </a:r>
          </a:p>
          <a:p>
            <a:pPr marL="0" indent="0">
              <a:spcAft>
                <a:spcPts val="600"/>
              </a:spcAft>
            </a:pPr>
            <a:endParaRPr lang="de-DE" dirty="0" smtClean="0">
              <a:solidFill>
                <a:schemeClr val="tx1"/>
              </a:solidFill>
            </a:endParaRPr>
          </a:p>
          <a:p>
            <a:pPr marL="0" indent="0">
              <a:spcAft>
                <a:spcPts val="600"/>
              </a:spcAft>
            </a:pPr>
            <a:endParaRPr lang="de-DE" dirty="0" smtClean="0">
              <a:solidFill>
                <a:schemeClr val="tx1"/>
              </a:solidFill>
            </a:endParaRPr>
          </a:p>
          <a:p>
            <a:pPr marL="0" indent="0">
              <a:spcAft>
                <a:spcPts val="600"/>
              </a:spcAft>
            </a:pPr>
            <a:endParaRPr lang="de-DE" dirty="0" smtClean="0">
              <a:solidFill>
                <a:schemeClr val="tx1"/>
              </a:solidFill>
            </a:endParaRPr>
          </a:p>
          <a:p>
            <a:pPr marL="0" indent="0">
              <a:spcAft>
                <a:spcPts val="600"/>
              </a:spcAft>
            </a:pPr>
            <a:endParaRPr lang="de-DE" dirty="0" smtClean="0">
              <a:solidFill>
                <a:schemeClr val="tx1"/>
              </a:solidFill>
            </a:endParaRPr>
          </a:p>
          <a:p>
            <a:pPr marL="0" indent="0">
              <a:spcAft>
                <a:spcPts val="600"/>
              </a:spcAft>
            </a:pPr>
            <a:endParaRPr lang="de-DE" dirty="0" smtClean="0">
              <a:solidFill>
                <a:schemeClr val="tx1"/>
              </a:solidFill>
            </a:endParaRPr>
          </a:p>
          <a:p>
            <a:pPr marL="0" indent="0">
              <a:spcAft>
                <a:spcPts val="600"/>
              </a:spcAft>
            </a:pPr>
            <a:endParaRPr lang="de-DE" dirty="0">
              <a:solidFill>
                <a:schemeClr val="tx1"/>
              </a:solidFill>
            </a:endParaRPr>
          </a:p>
          <a:p>
            <a:pPr marL="0" indent="0">
              <a:spcAft>
                <a:spcPts val="600"/>
              </a:spcAft>
            </a:pP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20</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31" name="Picture 7"/>
          <p:cNvPicPr>
            <a:picLocks noChangeAspect="1" noChangeArrowheads="1"/>
          </p:cNvPicPr>
          <p:nvPr/>
        </p:nvPicPr>
        <p:blipFill>
          <a:blip r:embed="rId2" cstate="print"/>
          <a:srcRect/>
          <a:stretch>
            <a:fillRect/>
          </a:stretch>
        </p:blipFill>
        <p:spPr bwMode="auto">
          <a:xfrm>
            <a:off x="539552" y="2564904"/>
            <a:ext cx="2117444" cy="825053"/>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4355976" y="2708920"/>
            <a:ext cx="2088232" cy="600137"/>
          </a:xfrm>
          <a:prstGeom prst="rect">
            <a:avLst/>
          </a:prstGeom>
          <a:noFill/>
          <a:ln w="9525">
            <a:noFill/>
            <a:miter lim="800000"/>
            <a:headEnd/>
            <a:tailEnd/>
          </a:ln>
        </p:spPr>
      </p:pic>
    </p:spTree>
    <p:extLst>
      <p:ext uri="{BB962C8B-B14F-4D97-AF65-F5344CB8AC3E}">
        <p14:creationId xmlns="" xmlns:p14="http://schemas.microsoft.com/office/powerpoint/2010/main" val="761920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a:t>
            </a:r>
            <a:endParaRPr lang="en-US" dirty="0"/>
          </a:p>
        </p:txBody>
      </p:sp>
      <p:sp>
        <p:nvSpPr>
          <p:cNvPr id="3" name="Inhaltsplatzhalter 2"/>
          <p:cNvSpPr>
            <a:spLocks noGrp="1"/>
          </p:cNvSpPr>
          <p:nvPr>
            <p:ph idx="1"/>
          </p:nvPr>
        </p:nvSpPr>
        <p:spPr>
          <a:xfrm>
            <a:off x="467544" y="1124744"/>
            <a:ext cx="8229600" cy="5205350"/>
          </a:xfrm>
        </p:spPr>
        <p:txBody>
          <a:bodyPr/>
          <a:lstStyle/>
          <a:p>
            <a:pPr marL="0" indent="0">
              <a:spcAft>
                <a:spcPts val="600"/>
              </a:spcAft>
            </a:pPr>
            <a:r>
              <a:rPr lang="de-DE" b="1" dirty="0" err="1">
                <a:solidFill>
                  <a:schemeClr val="tx1"/>
                </a:solidFill>
              </a:rPr>
              <a:t>Austrudelversuch</a:t>
            </a:r>
            <a:r>
              <a:rPr lang="de-DE" b="1" dirty="0">
                <a:solidFill>
                  <a:schemeClr val="tx1"/>
                </a:solidFill>
              </a:rPr>
              <a:t>:</a:t>
            </a:r>
            <a:endParaRPr lang="de-DE" dirty="0">
              <a:solidFill>
                <a:schemeClr val="tx1"/>
              </a:solidFill>
            </a:endParaRPr>
          </a:p>
          <a:p>
            <a:pPr marL="0" indent="0">
              <a:spcAft>
                <a:spcPts val="600"/>
              </a:spcAft>
            </a:pPr>
            <a:r>
              <a:rPr lang="de-DE" dirty="0" smtClean="0">
                <a:solidFill>
                  <a:schemeClr val="tx1"/>
                </a:solidFill>
              </a:rPr>
              <a:t>Den </a:t>
            </a:r>
            <a:r>
              <a:rPr lang="de-DE" dirty="0">
                <a:solidFill>
                  <a:schemeClr val="tx1"/>
                </a:solidFill>
              </a:rPr>
              <a:t>typischen Brems-Moment-Verlauf der Wirbelstromverluste und der Ummagnetisierungsverluste kann man </a:t>
            </a:r>
            <a:r>
              <a:rPr lang="de-DE" dirty="0" smtClean="0">
                <a:solidFill>
                  <a:schemeClr val="tx1"/>
                </a:solidFill>
              </a:rPr>
              <a:t>auch leicht </a:t>
            </a:r>
            <a:r>
              <a:rPr lang="de-DE" dirty="0">
                <a:solidFill>
                  <a:schemeClr val="tx1"/>
                </a:solidFill>
              </a:rPr>
              <a:t>mit dem </a:t>
            </a:r>
            <a:r>
              <a:rPr lang="de-DE" dirty="0" err="1">
                <a:solidFill>
                  <a:schemeClr val="tx1"/>
                </a:solidFill>
              </a:rPr>
              <a:t>Austrudelversuch</a:t>
            </a:r>
            <a:r>
              <a:rPr lang="de-DE" dirty="0">
                <a:solidFill>
                  <a:schemeClr val="tx1"/>
                </a:solidFill>
              </a:rPr>
              <a:t> nachweisen</a:t>
            </a:r>
            <a:r>
              <a:rPr lang="de-DE" dirty="0" smtClean="0">
                <a:solidFill>
                  <a:schemeClr val="tx1"/>
                </a:solidFill>
              </a:rPr>
              <a:t>.</a:t>
            </a:r>
          </a:p>
          <a:p>
            <a:pPr marL="0" indent="0">
              <a:spcAft>
                <a:spcPts val="600"/>
              </a:spcAft>
            </a:pPr>
            <a:endParaRPr lang="de-DE" dirty="0">
              <a:solidFill>
                <a:schemeClr val="tx1"/>
              </a:solidFill>
            </a:endParaRPr>
          </a:p>
          <a:p>
            <a:pPr marL="0" indent="0">
              <a:spcAft>
                <a:spcPts val="600"/>
              </a:spcAft>
            </a:pPr>
            <a:r>
              <a:rPr lang="de-DE" dirty="0">
                <a:solidFill>
                  <a:schemeClr val="tx1"/>
                </a:solidFill>
              </a:rPr>
              <a:t>TIP: Der </a:t>
            </a:r>
            <a:r>
              <a:rPr lang="de-DE" dirty="0" err="1">
                <a:solidFill>
                  <a:schemeClr val="tx1"/>
                </a:solidFill>
              </a:rPr>
              <a:t>Austrudelversuch</a:t>
            </a:r>
            <a:r>
              <a:rPr lang="de-DE" dirty="0">
                <a:solidFill>
                  <a:schemeClr val="tx1"/>
                </a:solidFill>
              </a:rPr>
              <a:t> sollte mit 100K Wicklungstemperatur gemacht werden, damit </a:t>
            </a:r>
            <a:endParaRPr lang="de-DE" dirty="0" smtClean="0">
              <a:solidFill>
                <a:schemeClr val="tx1"/>
              </a:solidFill>
            </a:endParaRPr>
          </a:p>
          <a:p>
            <a:pPr marL="216000" indent="-180000">
              <a:spcAft>
                <a:spcPts val="600"/>
              </a:spcAft>
              <a:buFont typeface="Arial" pitchFamily="34" charset="0"/>
              <a:buChar char="•"/>
            </a:pPr>
            <a:r>
              <a:rPr lang="de-DE" dirty="0" smtClean="0">
                <a:solidFill>
                  <a:schemeClr val="tx1"/>
                </a:solidFill>
              </a:rPr>
              <a:t>sich im Eisen (Blechpacket) Nenn-Temperatur einstellt. </a:t>
            </a:r>
            <a:r>
              <a:rPr lang="de-DE" sz="1600" dirty="0" smtClean="0">
                <a:solidFill>
                  <a:schemeClr val="tx1"/>
                </a:solidFill>
              </a:rPr>
              <a:t>(Der ohmsche Widerstand der Bleche ist temperaturabhängig und damit enthalten auch die Wirbelstromverluste  den Temperatur-Koeffizient von Eisen.)</a:t>
            </a:r>
          </a:p>
          <a:p>
            <a:pPr marL="216000" indent="-180000">
              <a:spcAft>
                <a:spcPts val="600"/>
              </a:spcAft>
              <a:buFont typeface="Arial" pitchFamily="34" charset="0"/>
              <a:buChar char="•"/>
            </a:pPr>
            <a:r>
              <a:rPr lang="de-DE" dirty="0" smtClean="0">
                <a:solidFill>
                  <a:schemeClr val="tx1"/>
                </a:solidFill>
              </a:rPr>
              <a:t>der </a:t>
            </a:r>
            <a:r>
              <a:rPr lang="de-DE" dirty="0">
                <a:solidFill>
                  <a:schemeClr val="tx1"/>
                </a:solidFill>
              </a:rPr>
              <a:t>temperaturabhängige Fluss der Magnete die Nenn-Magnetisierung erzeugt</a:t>
            </a:r>
            <a:r>
              <a:rPr lang="de-DE" dirty="0" smtClean="0">
                <a:solidFill>
                  <a:schemeClr val="tx1"/>
                </a:solidFill>
              </a:rPr>
              <a:t>. </a:t>
            </a:r>
            <a:endParaRPr lang="de-DE" dirty="0">
              <a:solidFill>
                <a:schemeClr val="tx1"/>
              </a:solidFill>
            </a:endParaRPr>
          </a:p>
          <a:p>
            <a:pPr marL="0" indent="0">
              <a:spcAft>
                <a:spcPts val="600"/>
              </a:spcAft>
            </a:pP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21</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761920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a:t>
            </a:r>
            <a:endParaRPr lang="en-US" dirty="0"/>
          </a:p>
        </p:txBody>
      </p:sp>
      <p:sp>
        <p:nvSpPr>
          <p:cNvPr id="3" name="Inhaltsplatzhalter 2"/>
          <p:cNvSpPr>
            <a:spLocks noGrp="1"/>
          </p:cNvSpPr>
          <p:nvPr>
            <p:ph idx="1"/>
          </p:nvPr>
        </p:nvSpPr>
        <p:spPr>
          <a:xfrm>
            <a:off x="467544" y="1124744"/>
            <a:ext cx="8229600" cy="5205350"/>
          </a:xfrm>
        </p:spPr>
        <p:txBody>
          <a:bodyPr/>
          <a:lstStyle/>
          <a:p>
            <a:pPr marL="0" indent="0">
              <a:spcAft>
                <a:spcPts val="600"/>
              </a:spcAft>
            </a:pPr>
            <a:endParaRPr lang="de-DE" dirty="0" smtClean="0">
              <a:solidFill>
                <a:schemeClr val="tx1"/>
              </a:solidFill>
            </a:endParaRPr>
          </a:p>
          <a:p>
            <a:pPr marL="0" indent="0">
              <a:spcAft>
                <a:spcPts val="600"/>
              </a:spcAft>
            </a:pPr>
            <a:r>
              <a:rPr lang="de-DE" dirty="0" smtClean="0">
                <a:solidFill>
                  <a:schemeClr val="tx1"/>
                </a:solidFill>
              </a:rPr>
              <a:t>In </a:t>
            </a:r>
            <a:r>
              <a:rPr lang="de-DE" dirty="0">
                <a:solidFill>
                  <a:schemeClr val="tx1"/>
                </a:solidFill>
              </a:rPr>
              <a:t>der Betriebsart "Drehzahlregelung" stellt man eine möglichst hohe Drehzahl ein und deaktiviert den Servoverstärker. Während der Motor austrudelt wird die Position über der Zeit gemessen und in EXCEL exportiert. Dann berechnet man die erforderlichen Größen und stellt diese in Abhängigkeit der Drehzahl dar. Das Trägheitsmoment des Motors muss (möglichst genau) bekannt sein.</a:t>
            </a:r>
          </a:p>
          <a:p>
            <a:pPr marL="0" indent="0">
              <a:spcAft>
                <a:spcPts val="600"/>
              </a:spcAft>
            </a:pP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22</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761920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14,5 </a:t>
            </a:r>
            <a:r>
              <a:rPr lang="de-DE" dirty="0" err="1" smtClean="0"/>
              <a:t>Nm</a:t>
            </a:r>
            <a:r>
              <a:rPr lang="de-DE" dirty="0" smtClean="0"/>
              <a:t> Motor</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39" y="1143000"/>
            <a:ext cx="8071293" cy="5219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23</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3469420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14,5 </a:t>
            </a:r>
            <a:r>
              <a:rPr lang="de-DE" dirty="0" err="1" smtClean="0"/>
              <a:t>Nm</a:t>
            </a:r>
            <a:r>
              <a:rPr lang="de-DE" dirty="0" smtClean="0"/>
              <a:t> Motor</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39" y="1143001"/>
            <a:ext cx="8099957"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24</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3700650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14,5 </a:t>
            </a:r>
            <a:r>
              <a:rPr lang="de-DE" dirty="0" err="1" smtClean="0"/>
              <a:t>Nm</a:t>
            </a:r>
            <a:r>
              <a:rPr lang="de-DE" dirty="0" smtClean="0"/>
              <a:t> Motor</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40" y="1143000"/>
            <a:ext cx="8099958"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25</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40526695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14,5 </a:t>
            </a:r>
            <a:r>
              <a:rPr lang="de-DE" dirty="0" err="1" smtClean="0"/>
              <a:t>Nm</a:t>
            </a:r>
            <a:r>
              <a:rPr lang="de-DE" dirty="0" smtClean="0"/>
              <a:t> Motor</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39" y="1143000"/>
            <a:ext cx="8071293" cy="5219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26</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4918782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14,5 </a:t>
            </a:r>
            <a:r>
              <a:rPr lang="de-DE" dirty="0" err="1" smtClean="0"/>
              <a:t>Nm</a:t>
            </a:r>
            <a:r>
              <a:rPr lang="de-DE" dirty="0" smtClean="0"/>
              <a:t> Motor</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40" y="1143000"/>
            <a:ext cx="8099958"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27</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4465231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1,2 </a:t>
            </a:r>
            <a:r>
              <a:rPr lang="de-DE" dirty="0" err="1" smtClean="0"/>
              <a:t>Nm</a:t>
            </a:r>
            <a:r>
              <a:rPr lang="de-DE" dirty="0" smtClean="0"/>
              <a:t> Motor</a:t>
            </a:r>
            <a:endParaRPr lang="en-US" dirty="0"/>
          </a:p>
        </p:txBody>
      </p:sp>
      <p:pic>
        <p:nvPicPr>
          <p:cNvPr id="6147"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39" y="1143001"/>
            <a:ext cx="8099957"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28</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5434078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1,2 </a:t>
            </a:r>
            <a:r>
              <a:rPr lang="de-DE" dirty="0" err="1" smtClean="0"/>
              <a:t>Nm</a:t>
            </a:r>
            <a:r>
              <a:rPr lang="de-DE" dirty="0" smtClean="0"/>
              <a:t> Motor</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39" y="1143000"/>
            <a:ext cx="8143301" cy="5266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29</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 ∫</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1906215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Agenda:</a:t>
            </a:r>
            <a:endParaRPr lang="en-US" dirty="0"/>
          </a:p>
        </p:txBody>
      </p:sp>
      <p:sp>
        <p:nvSpPr>
          <p:cNvPr id="3" name="Inhaltsplatzhalter 2"/>
          <p:cNvSpPr>
            <a:spLocks noGrp="1"/>
          </p:cNvSpPr>
          <p:nvPr>
            <p:ph idx="1"/>
          </p:nvPr>
        </p:nvSpPr>
        <p:spPr>
          <a:xfrm>
            <a:off x="251520" y="1124744"/>
            <a:ext cx="8664000" cy="5256584"/>
          </a:xfrm>
        </p:spPr>
        <p:txBody>
          <a:bodyPr/>
          <a:lstStyle/>
          <a:p>
            <a:pPr marL="0" indent="0">
              <a:spcBef>
                <a:spcPts val="400"/>
              </a:spcBef>
            </a:pPr>
            <a:r>
              <a:rPr lang="de-DE" dirty="0" smtClean="0">
                <a:solidFill>
                  <a:schemeClr val="tx1"/>
                </a:solidFill>
              </a:rPr>
              <a:t>1.     Grundlagen:</a:t>
            </a:r>
          </a:p>
          <a:p>
            <a:pPr marL="0" indent="0">
              <a:spcBef>
                <a:spcPts val="400"/>
              </a:spcBef>
            </a:pPr>
            <a:r>
              <a:rPr lang="de-DE" dirty="0" smtClean="0">
                <a:solidFill>
                  <a:schemeClr val="tx1"/>
                </a:solidFill>
              </a:rPr>
              <a:t>1.1   Energiebilanz </a:t>
            </a:r>
            <a:r>
              <a:rPr lang="de-DE" b="1" dirty="0" smtClean="0">
                <a:solidFill>
                  <a:schemeClr val="tx1"/>
                </a:solidFill>
              </a:rPr>
              <a:t>G</a:t>
            </a:r>
            <a:r>
              <a:rPr lang="de-DE" dirty="0" smtClean="0">
                <a:solidFill>
                  <a:schemeClr val="tx1"/>
                </a:solidFill>
              </a:rPr>
              <a:t>leichstrom</a:t>
            </a:r>
            <a:r>
              <a:rPr lang="de-DE" b="1" dirty="0" smtClean="0">
                <a:solidFill>
                  <a:schemeClr val="tx1"/>
                </a:solidFill>
              </a:rPr>
              <a:t>m</a:t>
            </a:r>
            <a:r>
              <a:rPr lang="de-DE" dirty="0" smtClean="0">
                <a:solidFill>
                  <a:schemeClr val="tx1"/>
                </a:solidFill>
              </a:rPr>
              <a:t>aschine </a:t>
            </a:r>
            <a:r>
              <a:rPr lang="de-DE" b="1" dirty="0" smtClean="0">
                <a:solidFill>
                  <a:schemeClr val="tx1"/>
                </a:solidFill>
              </a:rPr>
              <a:t>GM</a:t>
            </a:r>
          </a:p>
          <a:p>
            <a:pPr>
              <a:spcBef>
                <a:spcPts val="400"/>
              </a:spcBef>
            </a:pPr>
            <a:r>
              <a:rPr lang="de-DE" dirty="0" smtClean="0">
                <a:solidFill>
                  <a:schemeClr val="tx1"/>
                </a:solidFill>
              </a:rPr>
              <a:t>1.2   Energiebilanz </a:t>
            </a:r>
            <a:r>
              <a:rPr lang="de-DE" b="1" dirty="0" smtClean="0">
                <a:solidFill>
                  <a:schemeClr val="tx1"/>
                </a:solidFill>
              </a:rPr>
              <a:t>p</a:t>
            </a:r>
            <a:r>
              <a:rPr lang="de-DE" dirty="0" smtClean="0">
                <a:solidFill>
                  <a:schemeClr val="tx1"/>
                </a:solidFill>
              </a:rPr>
              <a:t>ermanent</a:t>
            </a:r>
            <a:r>
              <a:rPr lang="de-DE" b="1" dirty="0" smtClean="0">
                <a:solidFill>
                  <a:schemeClr val="tx1"/>
                </a:solidFill>
              </a:rPr>
              <a:t>m</a:t>
            </a:r>
            <a:r>
              <a:rPr lang="de-DE" dirty="0" smtClean="0">
                <a:solidFill>
                  <a:schemeClr val="tx1"/>
                </a:solidFill>
              </a:rPr>
              <a:t>agneterregte </a:t>
            </a:r>
            <a:r>
              <a:rPr lang="de-DE" b="1" dirty="0" smtClean="0">
                <a:solidFill>
                  <a:schemeClr val="tx1"/>
                </a:solidFill>
              </a:rPr>
              <a:t>S</a:t>
            </a:r>
            <a:r>
              <a:rPr lang="de-DE" dirty="0" smtClean="0">
                <a:solidFill>
                  <a:schemeClr val="tx1"/>
                </a:solidFill>
              </a:rPr>
              <a:t>ynchron</a:t>
            </a:r>
            <a:r>
              <a:rPr lang="de-DE" b="1" dirty="0" smtClean="0">
                <a:solidFill>
                  <a:schemeClr val="tx1"/>
                </a:solidFill>
              </a:rPr>
              <a:t>m</a:t>
            </a:r>
            <a:r>
              <a:rPr lang="de-DE" dirty="0" smtClean="0">
                <a:solidFill>
                  <a:schemeClr val="tx1"/>
                </a:solidFill>
              </a:rPr>
              <a:t>aschine </a:t>
            </a:r>
            <a:r>
              <a:rPr lang="de-DE" b="1" dirty="0" smtClean="0">
                <a:solidFill>
                  <a:schemeClr val="tx1"/>
                </a:solidFill>
              </a:rPr>
              <a:t>PMSM</a:t>
            </a:r>
          </a:p>
          <a:p>
            <a:pPr>
              <a:spcBef>
                <a:spcPts val="400"/>
              </a:spcBef>
            </a:pPr>
            <a:r>
              <a:rPr lang="de-DE" dirty="0" smtClean="0">
                <a:solidFill>
                  <a:schemeClr val="tx1"/>
                </a:solidFill>
              </a:rPr>
              <a:t>1.3   Einphasiges Ersatzschaltbild</a:t>
            </a:r>
          </a:p>
          <a:p>
            <a:pPr>
              <a:spcBef>
                <a:spcPts val="400"/>
              </a:spcBef>
            </a:pPr>
            <a:r>
              <a:rPr lang="de-DE" dirty="0" smtClean="0">
                <a:solidFill>
                  <a:schemeClr val="tx1"/>
                </a:solidFill>
              </a:rPr>
              <a:t>1.4   Leistungsdreieck</a:t>
            </a:r>
          </a:p>
          <a:p>
            <a:pPr>
              <a:spcBef>
                <a:spcPts val="400"/>
              </a:spcBef>
            </a:pPr>
            <a:endParaRPr lang="de-DE" sz="500" dirty="0" smtClean="0">
              <a:solidFill>
                <a:schemeClr val="tx1"/>
              </a:solidFill>
            </a:endParaRPr>
          </a:p>
          <a:p>
            <a:pPr marL="0" indent="0">
              <a:spcBef>
                <a:spcPts val="400"/>
              </a:spcBef>
            </a:pPr>
            <a:r>
              <a:rPr lang="de-DE" dirty="0" smtClean="0">
                <a:solidFill>
                  <a:schemeClr val="tx1"/>
                </a:solidFill>
              </a:rPr>
              <a:t>2.     Thermisches Modell:  1- Körper-Modell</a:t>
            </a:r>
          </a:p>
          <a:p>
            <a:pPr>
              <a:spcBef>
                <a:spcPts val="400"/>
              </a:spcBef>
            </a:pPr>
            <a:r>
              <a:rPr lang="de-DE" dirty="0" smtClean="0">
                <a:solidFill>
                  <a:schemeClr val="tx1"/>
                </a:solidFill>
              </a:rPr>
              <a:t>2.1   Verluste + Reibung + Wärme</a:t>
            </a:r>
          </a:p>
          <a:p>
            <a:pPr>
              <a:spcBef>
                <a:spcPts val="400"/>
              </a:spcBef>
            </a:pPr>
            <a:r>
              <a:rPr lang="de-DE" dirty="0" smtClean="0">
                <a:solidFill>
                  <a:schemeClr val="tx1"/>
                </a:solidFill>
              </a:rPr>
              <a:t>2.2   Kategorien: konstante und drehzahlabhängige Reibung</a:t>
            </a:r>
          </a:p>
          <a:p>
            <a:pPr>
              <a:spcBef>
                <a:spcPts val="400"/>
              </a:spcBef>
            </a:pPr>
            <a:r>
              <a:rPr lang="de-DE" dirty="0" smtClean="0">
                <a:solidFill>
                  <a:schemeClr val="tx1"/>
                </a:solidFill>
              </a:rPr>
              <a:t>2.3   (Um-)Magnetisierungsverluste oder </a:t>
            </a:r>
            <a:r>
              <a:rPr lang="de-DE" dirty="0" err="1" smtClean="0">
                <a:solidFill>
                  <a:schemeClr val="tx1"/>
                </a:solidFill>
              </a:rPr>
              <a:t>Hystereseverluste</a:t>
            </a:r>
            <a:r>
              <a:rPr lang="de-DE" dirty="0" smtClean="0">
                <a:solidFill>
                  <a:schemeClr val="tx1"/>
                </a:solidFill>
              </a:rPr>
              <a:t>?</a:t>
            </a:r>
          </a:p>
          <a:p>
            <a:pPr>
              <a:spcBef>
                <a:spcPts val="400"/>
              </a:spcBef>
            </a:pPr>
            <a:r>
              <a:rPr lang="de-DE" dirty="0" smtClean="0">
                <a:solidFill>
                  <a:schemeClr val="tx1"/>
                </a:solidFill>
              </a:rPr>
              <a:t>2.4   Magnetisierungsverluste MV und REMANENZ-SCHWEIF</a:t>
            </a:r>
          </a:p>
          <a:p>
            <a:pPr>
              <a:spcBef>
                <a:spcPts val="400"/>
              </a:spcBef>
            </a:pPr>
            <a:r>
              <a:rPr lang="de-DE" dirty="0" smtClean="0">
                <a:solidFill>
                  <a:schemeClr val="tx1"/>
                </a:solidFill>
              </a:rPr>
              <a:t>2.5   Wirbelstromverluste WSV</a:t>
            </a:r>
          </a:p>
          <a:p>
            <a:pPr>
              <a:spcBef>
                <a:spcPts val="400"/>
              </a:spcBef>
            </a:pPr>
            <a:r>
              <a:rPr lang="de-DE" dirty="0" smtClean="0">
                <a:solidFill>
                  <a:schemeClr val="tx1"/>
                </a:solidFill>
              </a:rPr>
              <a:t>2.6   Exkurs Ableitungsregel</a:t>
            </a:r>
          </a:p>
          <a:p>
            <a:pPr>
              <a:spcBef>
                <a:spcPts val="400"/>
              </a:spcBef>
            </a:pPr>
            <a:r>
              <a:rPr lang="de-DE" dirty="0" smtClean="0">
                <a:solidFill>
                  <a:schemeClr val="tx1"/>
                </a:solidFill>
              </a:rPr>
              <a:t>2.7   Wellendichtring</a:t>
            </a:r>
          </a:p>
          <a:p>
            <a:pPr>
              <a:spcBef>
                <a:spcPts val="400"/>
              </a:spcBef>
            </a:pPr>
            <a:r>
              <a:rPr lang="de-DE" dirty="0" smtClean="0">
                <a:solidFill>
                  <a:schemeClr val="tx1"/>
                </a:solidFill>
              </a:rPr>
              <a:t>2.8   </a:t>
            </a:r>
            <a:r>
              <a:rPr lang="de-DE" dirty="0" err="1" smtClean="0">
                <a:solidFill>
                  <a:schemeClr val="tx1"/>
                </a:solidFill>
              </a:rPr>
              <a:t>Cogging</a:t>
            </a:r>
            <a:endParaRPr lang="de-DE" dirty="0" smtClean="0">
              <a:solidFill>
                <a:schemeClr val="tx1"/>
              </a:solidFill>
            </a:endParaRPr>
          </a:p>
          <a:p>
            <a:pPr>
              <a:spcBef>
                <a:spcPts val="400"/>
              </a:spcBef>
            </a:pPr>
            <a:endParaRPr lang="de-DE" dirty="0" smtClean="0">
              <a:solidFill>
                <a:schemeClr val="tx1"/>
              </a:solidFill>
            </a:endParaRPr>
          </a:p>
          <a:p>
            <a:pPr>
              <a:spcBef>
                <a:spcPts val="400"/>
              </a:spcBef>
            </a:pPr>
            <a:r>
              <a:rPr lang="de-DE" dirty="0" smtClean="0"/>
              <a:t>	</a:t>
            </a:r>
          </a:p>
          <a:p>
            <a:endParaRPr lang="de-DE" dirty="0" smtClean="0"/>
          </a:p>
          <a:p>
            <a:endParaRPr lang="de-DE" dirty="0" smtClean="0"/>
          </a:p>
          <a:p>
            <a:endParaRPr lang="de-DE" dirty="0" smtClean="0"/>
          </a:p>
          <a:p>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3040060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1,2 </a:t>
            </a:r>
            <a:r>
              <a:rPr lang="de-DE" dirty="0" err="1" smtClean="0"/>
              <a:t>Nm</a:t>
            </a:r>
            <a:r>
              <a:rPr lang="de-DE" dirty="0" smtClean="0"/>
              <a:t> Motor</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7893" y="1143001"/>
            <a:ext cx="8102373"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30</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7067009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err="1" smtClean="0"/>
              <a:t>Austrudelversuch</a:t>
            </a:r>
            <a:r>
              <a:rPr lang="de-DE" dirty="0" smtClean="0"/>
              <a:t> 1,2 </a:t>
            </a:r>
            <a:r>
              <a:rPr lang="de-DE" dirty="0" err="1" smtClean="0"/>
              <a:t>Nm</a:t>
            </a:r>
            <a:r>
              <a:rPr lang="de-DE" dirty="0" smtClean="0"/>
              <a:t> Motor</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7893" y="1143001"/>
            <a:ext cx="8102373"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31</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111336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Austrudelversuch</a:t>
            </a:r>
            <a:r>
              <a:rPr lang="de-DE" dirty="0" smtClean="0"/>
              <a:t> 1,2 </a:t>
            </a:r>
            <a:r>
              <a:rPr lang="de-DE" dirty="0" err="1" smtClean="0"/>
              <a:t>Nm</a:t>
            </a:r>
            <a:r>
              <a:rPr lang="de-DE" dirty="0" smtClean="0"/>
              <a:t> Motor</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7893" y="1143000"/>
            <a:ext cx="8102372"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32</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81172839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Austrudelversuch</a:t>
            </a:r>
            <a:r>
              <a:rPr lang="de-DE" dirty="0" smtClean="0"/>
              <a:t> 1,2 </a:t>
            </a:r>
            <a:r>
              <a:rPr lang="de-DE" dirty="0" err="1" smtClean="0"/>
              <a:t>Nm</a:t>
            </a:r>
            <a:r>
              <a:rPr lang="de-DE" dirty="0" smtClean="0"/>
              <a:t> Motor</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40" y="1143000"/>
            <a:ext cx="8099958"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33</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6291289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Austrudelversuch</a:t>
            </a:r>
            <a:r>
              <a:rPr lang="de-DE" dirty="0" smtClean="0"/>
              <a:t> 1,2 </a:t>
            </a:r>
            <a:r>
              <a:rPr lang="de-DE" dirty="0" err="1" smtClean="0"/>
              <a:t>Nm</a:t>
            </a:r>
            <a:r>
              <a:rPr lang="de-DE" dirty="0" smtClean="0"/>
              <a:t> Motor</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140" y="1143000"/>
            <a:ext cx="8099958"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34</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65281623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Stromgrenze 1,2 </a:t>
            </a:r>
            <a:r>
              <a:rPr lang="de-DE" dirty="0" err="1" smtClean="0"/>
              <a:t>Nm</a:t>
            </a:r>
            <a:r>
              <a:rPr lang="de-DE" dirty="0" smtClean="0"/>
              <a:t> Motor</a:t>
            </a:r>
            <a:endParaRPr lang="en-US" dirty="0"/>
          </a:p>
        </p:txBody>
      </p:sp>
      <p:sp>
        <p:nvSpPr>
          <p:cNvPr id="4" name="Inhaltsplatzhalter 3"/>
          <p:cNvSpPr>
            <a:spLocks noGrp="1"/>
          </p:cNvSpPr>
          <p:nvPr>
            <p:ph idx="1"/>
          </p:nvPr>
        </p:nvSpPr>
        <p:spPr>
          <a:xfrm>
            <a:off x="467544" y="1124744"/>
            <a:ext cx="8229600" cy="5281550"/>
          </a:xfrm>
        </p:spPr>
        <p:txBody>
          <a:bodyPr/>
          <a:lstStyle/>
          <a:p>
            <a:pPr marL="0" indent="0">
              <a:spcAft>
                <a:spcPts val="600"/>
              </a:spcAft>
            </a:pPr>
            <a:r>
              <a:rPr lang="de-DE" b="1" dirty="0">
                <a:solidFill>
                  <a:schemeClr val="tx1"/>
                </a:solidFill>
              </a:rPr>
              <a:t>Messung des Leerlaufstroms:</a:t>
            </a:r>
            <a:endParaRPr lang="de-DE" dirty="0">
              <a:solidFill>
                <a:schemeClr val="tx1"/>
              </a:solidFill>
            </a:endParaRPr>
          </a:p>
          <a:p>
            <a:pPr marL="0" indent="0">
              <a:spcAft>
                <a:spcPts val="600"/>
              </a:spcAft>
            </a:pPr>
            <a:r>
              <a:rPr lang="de-DE" dirty="0">
                <a:solidFill>
                  <a:schemeClr val="tx1"/>
                </a:solidFill>
              </a:rPr>
              <a:t>Ist das Trägheitsmoment des Motors nicht bekannt, kann die Messung des Leerlaufstroms durchgeführt werden. </a:t>
            </a:r>
            <a:endParaRPr lang="de-DE" dirty="0" smtClean="0">
              <a:solidFill>
                <a:schemeClr val="tx1"/>
              </a:solidFill>
            </a:endParaRPr>
          </a:p>
          <a:p>
            <a:pPr marL="0" indent="0">
              <a:spcAft>
                <a:spcPts val="600"/>
              </a:spcAft>
            </a:pPr>
            <a:r>
              <a:rPr lang="de-DE" dirty="0" smtClean="0">
                <a:solidFill>
                  <a:schemeClr val="tx1"/>
                </a:solidFill>
              </a:rPr>
              <a:t>Zunächst </a:t>
            </a:r>
            <a:r>
              <a:rPr lang="de-DE" dirty="0">
                <a:solidFill>
                  <a:schemeClr val="tx1"/>
                </a:solidFill>
              </a:rPr>
              <a:t>heizt man den Motor auf ca. 100K Wicklungstemperatur auf. Dann stellt man in der Betriebsart "Drehzahlregelung" eine möglichst hohe Soll-Drehzahl ein und ermittelt den Leerlaufstrom. </a:t>
            </a:r>
            <a:endParaRPr lang="de-DE" dirty="0" smtClean="0">
              <a:solidFill>
                <a:schemeClr val="tx1"/>
              </a:solidFill>
            </a:endParaRPr>
          </a:p>
          <a:p>
            <a:pPr marL="0" indent="0">
              <a:spcAft>
                <a:spcPts val="600"/>
              </a:spcAft>
            </a:pPr>
            <a:r>
              <a:rPr lang="de-DE" dirty="0" smtClean="0">
                <a:solidFill>
                  <a:schemeClr val="tx1"/>
                </a:solidFill>
              </a:rPr>
              <a:t>Danach </a:t>
            </a:r>
            <a:r>
              <a:rPr lang="de-DE" dirty="0">
                <a:solidFill>
                  <a:schemeClr val="tx1"/>
                </a:solidFill>
              </a:rPr>
              <a:t>stellt man über die Maximalstrom-Begrenzung einen Maximalstrom unterhalb des gemessenen Leerlaufstroms ein. </a:t>
            </a:r>
            <a:endParaRPr lang="de-DE" dirty="0" smtClean="0">
              <a:solidFill>
                <a:schemeClr val="tx1"/>
              </a:solidFill>
            </a:endParaRPr>
          </a:p>
          <a:p>
            <a:pPr marL="0" indent="0">
              <a:spcAft>
                <a:spcPts val="600"/>
              </a:spcAft>
            </a:pPr>
            <a:r>
              <a:rPr lang="de-DE" dirty="0" smtClean="0">
                <a:solidFill>
                  <a:schemeClr val="tx1"/>
                </a:solidFill>
              </a:rPr>
              <a:t>Jetzt </a:t>
            </a:r>
            <a:r>
              <a:rPr lang="de-DE" dirty="0">
                <a:solidFill>
                  <a:schemeClr val="tx1"/>
                </a:solidFill>
              </a:rPr>
              <a:t>stellt sich eine Drehzahl ein, bei der Gleichgewicht zwischen Beschleunigungsmoment und Reibmoment herrscht. Diesen Vorgang wiederholt man bei verschiedenen Stromgrenzen und ermittelt die sich einstellende Drehzahl.</a:t>
            </a:r>
          </a:p>
          <a:p>
            <a:pPr marL="0" indent="0">
              <a:spcAft>
                <a:spcPts val="600"/>
              </a:spcAft>
            </a:pPr>
            <a:endParaRPr lang="en-US" dirty="0"/>
          </a:p>
        </p:txBody>
      </p:sp>
      <p:sp>
        <p:nvSpPr>
          <p:cNvPr id="8" name="Datumsplatzhalter 7"/>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9" name="Foliennummernplatzhalter 8"/>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35</a:t>
            </a:fld>
            <a:endParaRPr lang="de-DE" sz="1000" dirty="0">
              <a:solidFill>
                <a:schemeClr val="tx2">
                  <a:lumMod val="50000"/>
                </a:schemeClr>
              </a:solidFill>
              <a:latin typeface="Corbel" pitchFamily="34" charset="0"/>
            </a:endParaRPr>
          </a:p>
        </p:txBody>
      </p:sp>
      <p:sp>
        <p:nvSpPr>
          <p:cNvPr id="10" name="Fußzeilenplatzhalter 9"/>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 ∫</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62110805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Stromgrenze 1,2 </a:t>
            </a:r>
            <a:r>
              <a:rPr lang="de-DE" dirty="0" err="1" smtClean="0"/>
              <a:t>Nm</a:t>
            </a:r>
            <a:r>
              <a:rPr lang="de-DE" dirty="0" smtClean="0"/>
              <a:t> Motor</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140" y="1143000"/>
            <a:ext cx="8094147"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36</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37300847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Stromgrenze 1,2 </a:t>
            </a:r>
            <a:r>
              <a:rPr lang="de-DE" dirty="0" err="1" smtClean="0"/>
              <a:t>Nm</a:t>
            </a:r>
            <a:r>
              <a:rPr lang="de-DE" dirty="0" smtClean="0"/>
              <a:t> Motor</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140" y="1143000"/>
            <a:ext cx="8094147" cy="5238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37</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 ∫</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8818066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3" name="Inhaltsplatzhalter 2"/>
          <p:cNvSpPr>
            <a:spLocks noGrp="1"/>
          </p:cNvSpPr>
          <p:nvPr>
            <p:ph idx="1"/>
          </p:nvPr>
        </p:nvSpPr>
        <p:spPr>
          <a:xfrm>
            <a:off x="304800" y="1143000"/>
            <a:ext cx="8610600" cy="5410200"/>
          </a:xfrm>
        </p:spPr>
        <p:txBody>
          <a:bodyPr/>
          <a:lstStyle/>
          <a:p>
            <a:pPr marL="0" indent="0">
              <a:spcAft>
                <a:spcPts val="600"/>
              </a:spcAft>
            </a:pPr>
            <a:r>
              <a:rPr lang="de-DE" dirty="0">
                <a:solidFill>
                  <a:schemeClr val="tx1"/>
                </a:solidFill>
              </a:rPr>
              <a:t>Das Drehzahl-Drehmoment-Diagramm beinhaltet die wichtigsten Kennlinien der </a:t>
            </a:r>
            <a:r>
              <a:rPr lang="de-DE" b="1" dirty="0">
                <a:solidFill>
                  <a:schemeClr val="tx1"/>
                </a:solidFill>
              </a:rPr>
              <a:t>p</a:t>
            </a:r>
            <a:r>
              <a:rPr lang="de-DE" dirty="0">
                <a:solidFill>
                  <a:schemeClr val="tx1"/>
                </a:solidFill>
              </a:rPr>
              <a:t>ermanent</a:t>
            </a:r>
            <a:r>
              <a:rPr lang="de-DE" b="1" dirty="0">
                <a:solidFill>
                  <a:schemeClr val="tx1"/>
                </a:solidFill>
              </a:rPr>
              <a:t>m</a:t>
            </a:r>
            <a:r>
              <a:rPr lang="de-DE" dirty="0">
                <a:solidFill>
                  <a:schemeClr val="tx1"/>
                </a:solidFill>
              </a:rPr>
              <a:t>agneterregten </a:t>
            </a:r>
            <a:r>
              <a:rPr lang="de-DE" b="1" dirty="0">
                <a:solidFill>
                  <a:schemeClr val="tx1"/>
                </a:solidFill>
              </a:rPr>
              <a:t>S</a:t>
            </a:r>
            <a:r>
              <a:rPr lang="de-DE" dirty="0">
                <a:solidFill>
                  <a:schemeClr val="tx1"/>
                </a:solidFill>
              </a:rPr>
              <a:t>ynchron</a:t>
            </a:r>
            <a:r>
              <a:rPr lang="de-DE" b="1" dirty="0">
                <a:solidFill>
                  <a:schemeClr val="tx1"/>
                </a:solidFill>
              </a:rPr>
              <a:t>m</a:t>
            </a:r>
            <a:r>
              <a:rPr lang="de-DE" dirty="0">
                <a:solidFill>
                  <a:schemeClr val="tx1"/>
                </a:solidFill>
              </a:rPr>
              <a:t>aschine </a:t>
            </a:r>
            <a:r>
              <a:rPr lang="de-DE" b="1" dirty="0">
                <a:solidFill>
                  <a:schemeClr val="tx1"/>
                </a:solidFill>
              </a:rPr>
              <a:t>PMSM</a:t>
            </a:r>
            <a:r>
              <a:rPr lang="de-DE" dirty="0">
                <a:solidFill>
                  <a:schemeClr val="tx1"/>
                </a:solidFill>
              </a:rPr>
              <a:t>. Diese Kennlinien sind</a:t>
            </a:r>
            <a:r>
              <a:rPr lang="de-DE" dirty="0" smtClean="0">
                <a:solidFill>
                  <a:schemeClr val="tx1"/>
                </a:solidFill>
              </a:rPr>
              <a:t>:</a:t>
            </a:r>
          </a:p>
          <a:p>
            <a:pPr marL="0" indent="0">
              <a:spcAft>
                <a:spcPts val="600"/>
              </a:spcAft>
            </a:pPr>
            <a:endParaRPr lang="de-DE" sz="800" dirty="0" smtClean="0">
              <a:solidFill>
                <a:schemeClr val="tx1"/>
              </a:solidFill>
            </a:endParaRPr>
          </a:p>
          <a:p>
            <a:pPr marL="0" indent="0">
              <a:spcAft>
                <a:spcPts val="600"/>
              </a:spcAft>
            </a:pPr>
            <a:r>
              <a:rPr lang="de-DE" b="1" dirty="0">
                <a:solidFill>
                  <a:schemeClr val="tx1"/>
                </a:solidFill>
              </a:rPr>
              <a:t>S1- Kennlinie</a:t>
            </a:r>
            <a:r>
              <a:rPr lang="de-DE" dirty="0">
                <a:solidFill>
                  <a:schemeClr val="tx1"/>
                </a:solidFill>
              </a:rPr>
              <a:t> bei</a:t>
            </a:r>
            <a:r>
              <a:rPr lang="de-DE" b="1" dirty="0">
                <a:solidFill>
                  <a:schemeClr val="tx1"/>
                </a:solidFill>
              </a:rPr>
              <a:t> 100K</a:t>
            </a:r>
            <a:r>
              <a:rPr lang="de-DE" dirty="0">
                <a:solidFill>
                  <a:schemeClr val="tx1"/>
                </a:solidFill>
              </a:rPr>
              <a:t> Übertemperatur</a:t>
            </a:r>
          </a:p>
          <a:p>
            <a:pPr>
              <a:spcBef>
                <a:spcPts val="0"/>
              </a:spcBef>
              <a:spcAft>
                <a:spcPts val="0"/>
              </a:spcAft>
              <a:buFont typeface="Arial" panose="020B0604020202020204" pitchFamily="34" charset="0"/>
              <a:buChar char="•"/>
            </a:pPr>
            <a:r>
              <a:rPr lang="de-DE" dirty="0" smtClean="0">
                <a:solidFill>
                  <a:schemeClr val="tx1"/>
                </a:solidFill>
              </a:rPr>
              <a:t>40°C </a:t>
            </a:r>
            <a:r>
              <a:rPr lang="de-DE" dirty="0">
                <a:solidFill>
                  <a:schemeClr val="tx1"/>
                </a:solidFill>
              </a:rPr>
              <a:t>Umgebungstemperatur</a:t>
            </a:r>
          </a:p>
          <a:p>
            <a:pPr>
              <a:spcBef>
                <a:spcPts val="0"/>
              </a:spcBef>
              <a:spcAft>
                <a:spcPts val="0"/>
              </a:spcAft>
              <a:buFont typeface="Arial" panose="020B0604020202020204" pitchFamily="34" charset="0"/>
              <a:buChar char="•"/>
            </a:pPr>
            <a:r>
              <a:rPr lang="de-DE" dirty="0" smtClean="0">
                <a:solidFill>
                  <a:schemeClr val="tx1"/>
                </a:solidFill>
              </a:rPr>
              <a:t>140°C </a:t>
            </a:r>
            <a:r>
              <a:rPr lang="de-DE" dirty="0">
                <a:solidFill>
                  <a:schemeClr val="tx1"/>
                </a:solidFill>
              </a:rPr>
              <a:t>Wicklungstemperatur (100K)</a:t>
            </a:r>
          </a:p>
          <a:p>
            <a:pPr>
              <a:spcBef>
                <a:spcPts val="0"/>
              </a:spcBef>
              <a:spcAft>
                <a:spcPts val="0"/>
              </a:spcAft>
              <a:buFont typeface="Arial" panose="020B0604020202020204" pitchFamily="34" charset="0"/>
              <a:buChar char="•"/>
            </a:pPr>
            <a:r>
              <a:rPr lang="de-DE" dirty="0" smtClean="0">
                <a:solidFill>
                  <a:schemeClr val="tx1"/>
                </a:solidFill>
              </a:rPr>
              <a:t>S1 </a:t>
            </a:r>
            <a:r>
              <a:rPr lang="de-DE" dirty="0">
                <a:solidFill>
                  <a:schemeClr val="tx1"/>
                </a:solidFill>
              </a:rPr>
              <a:t>- 100% ED für das Drehmoment</a:t>
            </a:r>
          </a:p>
          <a:p>
            <a:pPr>
              <a:spcBef>
                <a:spcPts val="0"/>
              </a:spcBef>
              <a:spcAft>
                <a:spcPts val="0"/>
              </a:spcAft>
              <a:buFont typeface="Arial" panose="020B0604020202020204" pitchFamily="34" charset="0"/>
              <a:buChar char="•"/>
            </a:pPr>
            <a:r>
              <a:rPr lang="de-DE" dirty="0" smtClean="0">
                <a:solidFill>
                  <a:schemeClr val="tx1"/>
                </a:solidFill>
              </a:rPr>
              <a:t>S1 </a:t>
            </a:r>
            <a:r>
              <a:rPr lang="de-DE" dirty="0">
                <a:solidFill>
                  <a:schemeClr val="tx1"/>
                </a:solidFill>
              </a:rPr>
              <a:t>- 100% ED in der Drehzahl</a:t>
            </a:r>
          </a:p>
          <a:p>
            <a:pPr>
              <a:spcBef>
                <a:spcPts val="0"/>
              </a:spcBef>
              <a:spcAft>
                <a:spcPts val="0"/>
              </a:spcAft>
              <a:buFont typeface="Arial" panose="020B0604020202020204" pitchFamily="34" charset="0"/>
              <a:buChar char="•"/>
            </a:pPr>
            <a:r>
              <a:rPr lang="de-DE" dirty="0" smtClean="0">
                <a:solidFill>
                  <a:schemeClr val="tx1"/>
                </a:solidFill>
              </a:rPr>
              <a:t>schneidet </a:t>
            </a:r>
            <a:r>
              <a:rPr lang="de-DE" dirty="0">
                <a:solidFill>
                  <a:schemeClr val="tx1"/>
                </a:solidFill>
              </a:rPr>
              <a:t>den Punkt M</a:t>
            </a:r>
            <a:r>
              <a:rPr lang="de-DE" baseline="-25000" dirty="0">
                <a:solidFill>
                  <a:schemeClr val="tx1"/>
                </a:solidFill>
              </a:rPr>
              <a:t>o</a:t>
            </a:r>
            <a:r>
              <a:rPr lang="de-DE" dirty="0">
                <a:solidFill>
                  <a:schemeClr val="tx1"/>
                </a:solidFill>
              </a:rPr>
              <a:t> 100K (</a:t>
            </a:r>
            <a:r>
              <a:rPr lang="de-DE" dirty="0" err="1">
                <a:solidFill>
                  <a:schemeClr val="tx1"/>
                </a:solidFill>
              </a:rPr>
              <a:t>Stillstandsmoment</a:t>
            </a:r>
            <a:r>
              <a:rPr lang="de-DE" dirty="0">
                <a:solidFill>
                  <a:schemeClr val="tx1"/>
                </a:solidFill>
              </a:rPr>
              <a:t> bei 100K</a:t>
            </a:r>
            <a:r>
              <a:rPr lang="de-DE" dirty="0" smtClean="0">
                <a:solidFill>
                  <a:schemeClr val="tx1"/>
                </a:solidFill>
              </a:rPr>
              <a:t>)</a:t>
            </a:r>
            <a:endParaRPr lang="de-DE" dirty="0">
              <a:solidFill>
                <a:schemeClr val="tx1"/>
              </a:solidFill>
            </a:endParaRPr>
          </a:p>
          <a:p>
            <a:pPr>
              <a:spcBef>
                <a:spcPts val="0"/>
              </a:spcBef>
              <a:spcAft>
                <a:spcPts val="0"/>
              </a:spcAft>
              <a:buFont typeface="Arial" panose="020B0604020202020204" pitchFamily="34" charset="0"/>
              <a:buChar char="•"/>
            </a:pPr>
            <a:r>
              <a:rPr lang="de-DE" dirty="0" smtClean="0">
                <a:solidFill>
                  <a:schemeClr val="tx1"/>
                </a:solidFill>
              </a:rPr>
              <a:t>schneidet </a:t>
            </a:r>
            <a:r>
              <a:rPr lang="de-DE" dirty="0">
                <a:solidFill>
                  <a:schemeClr val="tx1"/>
                </a:solidFill>
              </a:rPr>
              <a:t>den 100K-Nennpunkt </a:t>
            </a:r>
            <a:r>
              <a:rPr lang="de-DE" dirty="0" err="1" smtClean="0">
                <a:solidFill>
                  <a:schemeClr val="tx1"/>
                </a:solidFill>
              </a:rPr>
              <a:t>M</a:t>
            </a:r>
            <a:r>
              <a:rPr lang="de-DE" baseline="-25000" dirty="0" err="1" smtClean="0">
                <a:solidFill>
                  <a:schemeClr val="tx1"/>
                </a:solidFill>
              </a:rPr>
              <a:t>Nenn</a:t>
            </a:r>
            <a:r>
              <a:rPr lang="de-DE" dirty="0" smtClean="0">
                <a:solidFill>
                  <a:schemeClr val="tx1"/>
                </a:solidFill>
              </a:rPr>
              <a:t> </a:t>
            </a:r>
            <a:r>
              <a:rPr lang="de-DE" dirty="0">
                <a:solidFill>
                  <a:schemeClr val="tx1"/>
                </a:solidFill>
              </a:rPr>
              <a:t>bei </a:t>
            </a:r>
            <a:r>
              <a:rPr lang="de-DE" dirty="0" err="1" smtClean="0">
                <a:solidFill>
                  <a:schemeClr val="tx1"/>
                </a:solidFill>
              </a:rPr>
              <a:t>n</a:t>
            </a:r>
            <a:r>
              <a:rPr lang="de-DE" baseline="-25000" dirty="0" err="1" smtClean="0">
                <a:solidFill>
                  <a:schemeClr val="tx1"/>
                </a:solidFill>
              </a:rPr>
              <a:t>Nenn</a:t>
            </a:r>
            <a:endParaRPr lang="de-DE" baseline="-25000" dirty="0">
              <a:solidFill>
                <a:schemeClr val="tx1"/>
              </a:solidFill>
            </a:endParaRPr>
          </a:p>
          <a:p>
            <a:pPr>
              <a:spcBef>
                <a:spcPts val="0"/>
              </a:spcBef>
              <a:spcAft>
                <a:spcPts val="0"/>
              </a:spcAft>
              <a:buFont typeface="Arial" panose="020B0604020202020204" pitchFamily="34" charset="0"/>
              <a:buChar char="•"/>
            </a:pPr>
            <a:r>
              <a:rPr lang="de-DE" dirty="0" smtClean="0">
                <a:solidFill>
                  <a:schemeClr val="tx1"/>
                </a:solidFill>
              </a:rPr>
              <a:t>die </a:t>
            </a:r>
            <a:r>
              <a:rPr lang="de-DE" dirty="0">
                <a:solidFill>
                  <a:schemeClr val="tx1"/>
                </a:solidFill>
              </a:rPr>
              <a:t>Steigung ist geprägt durch Verluste die mit der Drehzahl n linear steigen (im Wesentlichen </a:t>
            </a:r>
            <a:r>
              <a:rPr lang="de-DE" dirty="0" err="1">
                <a:solidFill>
                  <a:schemeClr val="tx1"/>
                </a:solidFill>
              </a:rPr>
              <a:t>Ummagnetisierungsverluste</a:t>
            </a:r>
            <a:r>
              <a:rPr lang="de-DE" dirty="0">
                <a:solidFill>
                  <a:schemeClr val="tx1"/>
                </a:solidFill>
              </a:rPr>
              <a:t>, aber auch Lagerreibungsverluste</a:t>
            </a:r>
            <a:r>
              <a:rPr lang="de-DE" dirty="0" smtClean="0">
                <a:solidFill>
                  <a:schemeClr val="tx1"/>
                </a:solidFill>
              </a:rPr>
              <a:t>)</a:t>
            </a:r>
            <a:endParaRPr lang="de-DE" dirty="0">
              <a:solidFill>
                <a:schemeClr val="tx1"/>
              </a:solidFill>
            </a:endParaRPr>
          </a:p>
          <a:p>
            <a:pPr>
              <a:spcBef>
                <a:spcPts val="0"/>
              </a:spcBef>
              <a:spcAft>
                <a:spcPts val="0"/>
              </a:spcAft>
              <a:buFont typeface="Arial" panose="020B0604020202020204" pitchFamily="34" charset="0"/>
              <a:buChar char="•"/>
            </a:pPr>
            <a:r>
              <a:rPr lang="de-DE" dirty="0" smtClean="0">
                <a:solidFill>
                  <a:schemeClr val="tx1"/>
                </a:solidFill>
              </a:rPr>
              <a:t>die </a:t>
            </a:r>
            <a:r>
              <a:rPr lang="de-DE" dirty="0">
                <a:solidFill>
                  <a:schemeClr val="tx1"/>
                </a:solidFill>
              </a:rPr>
              <a:t>Steigung ist geprägt durch Verluste die mit der Drehzahl </a:t>
            </a:r>
            <a:r>
              <a:rPr lang="de-DE" dirty="0" smtClean="0">
                <a:solidFill>
                  <a:schemeClr val="tx1"/>
                </a:solidFill>
              </a:rPr>
              <a:t>n</a:t>
            </a:r>
            <a:r>
              <a:rPr lang="de-DE" baseline="30000" dirty="0" smtClean="0">
                <a:solidFill>
                  <a:schemeClr val="tx1"/>
                </a:solidFill>
              </a:rPr>
              <a:t>1,6</a:t>
            </a:r>
            <a:r>
              <a:rPr lang="de-DE" dirty="0" smtClean="0">
                <a:solidFill>
                  <a:schemeClr val="tx1"/>
                </a:solidFill>
              </a:rPr>
              <a:t> bis n</a:t>
            </a:r>
            <a:r>
              <a:rPr lang="de-DE" baseline="30000" dirty="0" smtClean="0">
                <a:solidFill>
                  <a:schemeClr val="tx1"/>
                </a:solidFill>
              </a:rPr>
              <a:t>2 </a:t>
            </a:r>
            <a:r>
              <a:rPr lang="de-DE" dirty="0" smtClean="0">
                <a:solidFill>
                  <a:schemeClr val="tx1"/>
                </a:solidFill>
              </a:rPr>
              <a:t>wachsen </a:t>
            </a:r>
            <a:r>
              <a:rPr lang="de-DE" dirty="0">
                <a:solidFill>
                  <a:schemeClr val="tx1"/>
                </a:solidFill>
              </a:rPr>
              <a:t>(zum Großteil Wirbelstromverluste im Blechpacket)</a:t>
            </a:r>
            <a:br>
              <a:rPr lang="de-DE" dirty="0">
                <a:solidFill>
                  <a:schemeClr val="tx1"/>
                </a:solidFill>
              </a:rPr>
            </a:br>
            <a:endParaRPr lang="en-US" dirty="0">
              <a:solidFill>
                <a:schemeClr val="tx1"/>
              </a:solidFill>
            </a:endParaRPr>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38</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0818944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3" name="Inhaltsplatzhalter 2"/>
          <p:cNvSpPr>
            <a:spLocks noGrp="1"/>
          </p:cNvSpPr>
          <p:nvPr>
            <p:ph idx="1"/>
          </p:nvPr>
        </p:nvSpPr>
        <p:spPr>
          <a:xfrm>
            <a:off x="304800" y="1143000"/>
            <a:ext cx="8610600" cy="5410200"/>
          </a:xfrm>
        </p:spPr>
        <p:txBody>
          <a:bodyPr/>
          <a:lstStyle/>
          <a:p>
            <a:pPr marL="0" indent="0">
              <a:spcAft>
                <a:spcPts val="600"/>
              </a:spcAft>
            </a:pPr>
            <a:r>
              <a:rPr lang="de-DE" b="1" dirty="0">
                <a:solidFill>
                  <a:schemeClr val="tx1"/>
                </a:solidFill>
              </a:rPr>
              <a:t>S1- Kennlinie</a:t>
            </a:r>
            <a:r>
              <a:rPr lang="de-DE" dirty="0">
                <a:solidFill>
                  <a:schemeClr val="tx1"/>
                </a:solidFill>
              </a:rPr>
              <a:t> bei </a:t>
            </a:r>
            <a:r>
              <a:rPr lang="de-DE" b="1" dirty="0">
                <a:solidFill>
                  <a:schemeClr val="tx1"/>
                </a:solidFill>
              </a:rPr>
              <a:t>60K</a:t>
            </a:r>
            <a:r>
              <a:rPr lang="de-DE" dirty="0">
                <a:solidFill>
                  <a:schemeClr val="tx1"/>
                </a:solidFill>
              </a:rPr>
              <a:t> Übertemperatur</a:t>
            </a:r>
          </a:p>
          <a:p>
            <a:pPr>
              <a:spcBef>
                <a:spcPts val="0"/>
              </a:spcBef>
              <a:buFont typeface="Arial" panose="020B0604020202020204" pitchFamily="34" charset="0"/>
              <a:buChar char="•"/>
            </a:pPr>
            <a:r>
              <a:rPr lang="de-DE" dirty="0" smtClean="0">
                <a:solidFill>
                  <a:schemeClr val="tx1"/>
                </a:solidFill>
              </a:rPr>
              <a:t>40°C </a:t>
            </a:r>
            <a:r>
              <a:rPr lang="de-DE" dirty="0">
                <a:solidFill>
                  <a:schemeClr val="tx1"/>
                </a:solidFill>
              </a:rPr>
              <a:t>Umgebungstemperatur</a:t>
            </a:r>
          </a:p>
          <a:p>
            <a:pPr>
              <a:spcBef>
                <a:spcPts val="0"/>
              </a:spcBef>
              <a:buFont typeface="Arial" panose="020B0604020202020204" pitchFamily="34" charset="0"/>
              <a:buChar char="•"/>
            </a:pPr>
            <a:r>
              <a:rPr lang="de-DE" dirty="0" smtClean="0">
                <a:solidFill>
                  <a:schemeClr val="tx1"/>
                </a:solidFill>
              </a:rPr>
              <a:t>100°C </a:t>
            </a:r>
            <a:r>
              <a:rPr lang="de-DE" dirty="0">
                <a:solidFill>
                  <a:schemeClr val="tx1"/>
                </a:solidFill>
              </a:rPr>
              <a:t>Wicklungstemperatur (60K</a:t>
            </a:r>
            <a:r>
              <a:rPr lang="de-DE" dirty="0" smtClean="0">
                <a:solidFill>
                  <a:schemeClr val="tx1"/>
                </a:solidFill>
              </a:rPr>
              <a:t>)</a:t>
            </a:r>
            <a:endParaRPr lang="de-DE" dirty="0">
              <a:solidFill>
                <a:schemeClr val="tx1"/>
              </a:solidFill>
            </a:endParaRPr>
          </a:p>
          <a:p>
            <a:pPr>
              <a:spcBef>
                <a:spcPts val="0"/>
              </a:spcBef>
              <a:buFont typeface="Arial" panose="020B0604020202020204" pitchFamily="34" charset="0"/>
              <a:buChar char="•"/>
            </a:pPr>
            <a:r>
              <a:rPr lang="de-DE" dirty="0" smtClean="0">
                <a:solidFill>
                  <a:schemeClr val="tx1"/>
                </a:solidFill>
              </a:rPr>
              <a:t>S1 </a:t>
            </a:r>
            <a:r>
              <a:rPr lang="de-DE" dirty="0">
                <a:solidFill>
                  <a:schemeClr val="tx1"/>
                </a:solidFill>
              </a:rPr>
              <a:t>- 100% ED für das Drehmoment</a:t>
            </a:r>
          </a:p>
          <a:p>
            <a:pPr>
              <a:spcBef>
                <a:spcPts val="0"/>
              </a:spcBef>
              <a:buFont typeface="Arial" panose="020B0604020202020204" pitchFamily="34" charset="0"/>
              <a:buChar char="•"/>
            </a:pPr>
            <a:r>
              <a:rPr lang="de-DE" dirty="0" smtClean="0">
                <a:solidFill>
                  <a:schemeClr val="tx1"/>
                </a:solidFill>
              </a:rPr>
              <a:t>S1 </a:t>
            </a:r>
            <a:r>
              <a:rPr lang="de-DE" dirty="0">
                <a:solidFill>
                  <a:schemeClr val="tx1"/>
                </a:solidFill>
              </a:rPr>
              <a:t>- 100% ED in der Drehzahl</a:t>
            </a:r>
          </a:p>
          <a:p>
            <a:pPr>
              <a:spcBef>
                <a:spcPts val="0"/>
              </a:spcBef>
              <a:buFont typeface="Arial" panose="020B0604020202020204" pitchFamily="34" charset="0"/>
              <a:buChar char="•"/>
            </a:pPr>
            <a:r>
              <a:rPr lang="de-DE" dirty="0" smtClean="0">
                <a:solidFill>
                  <a:schemeClr val="tx1"/>
                </a:solidFill>
              </a:rPr>
              <a:t>schneidet </a:t>
            </a:r>
            <a:r>
              <a:rPr lang="de-DE" dirty="0">
                <a:solidFill>
                  <a:schemeClr val="tx1"/>
                </a:solidFill>
              </a:rPr>
              <a:t>den Punkt M</a:t>
            </a:r>
            <a:r>
              <a:rPr lang="de-DE" baseline="-25000" dirty="0">
                <a:solidFill>
                  <a:schemeClr val="tx1"/>
                </a:solidFill>
              </a:rPr>
              <a:t>o</a:t>
            </a:r>
            <a:r>
              <a:rPr lang="de-DE" dirty="0">
                <a:solidFill>
                  <a:schemeClr val="tx1"/>
                </a:solidFill>
              </a:rPr>
              <a:t> 60K (</a:t>
            </a:r>
            <a:r>
              <a:rPr lang="de-DE" dirty="0" err="1">
                <a:solidFill>
                  <a:schemeClr val="tx1"/>
                </a:solidFill>
              </a:rPr>
              <a:t>Stillstandsmoment</a:t>
            </a:r>
            <a:r>
              <a:rPr lang="de-DE" dirty="0">
                <a:solidFill>
                  <a:schemeClr val="tx1"/>
                </a:solidFill>
              </a:rPr>
              <a:t> bei 60K</a:t>
            </a:r>
            <a:r>
              <a:rPr lang="de-DE" dirty="0" smtClean="0">
                <a:solidFill>
                  <a:schemeClr val="tx1"/>
                </a:solidFill>
              </a:rPr>
              <a:t>)</a:t>
            </a:r>
          </a:p>
          <a:p>
            <a:pPr>
              <a:spcBef>
                <a:spcPts val="0"/>
              </a:spcBef>
              <a:buFont typeface="Arial" panose="020B0604020202020204" pitchFamily="34" charset="0"/>
              <a:buChar char="•"/>
            </a:pPr>
            <a:endParaRPr lang="de-DE" dirty="0">
              <a:solidFill>
                <a:schemeClr val="tx1"/>
              </a:solidFill>
            </a:endParaRPr>
          </a:p>
          <a:p>
            <a:pPr marL="0" indent="0">
              <a:spcAft>
                <a:spcPts val="600"/>
              </a:spcAft>
            </a:pPr>
            <a:r>
              <a:rPr lang="de-DE" b="1" dirty="0">
                <a:solidFill>
                  <a:schemeClr val="tx1"/>
                </a:solidFill>
              </a:rPr>
              <a:t>S3- Kennlinie</a:t>
            </a:r>
            <a:r>
              <a:rPr lang="de-DE" dirty="0">
                <a:solidFill>
                  <a:schemeClr val="tx1"/>
                </a:solidFill>
              </a:rPr>
              <a:t> bei </a:t>
            </a:r>
            <a:r>
              <a:rPr lang="de-DE" b="1" dirty="0">
                <a:solidFill>
                  <a:schemeClr val="tx1"/>
                </a:solidFill>
              </a:rPr>
              <a:t>50% ED</a:t>
            </a:r>
            <a:r>
              <a:rPr lang="de-DE" dirty="0">
                <a:solidFill>
                  <a:schemeClr val="tx1"/>
                </a:solidFill>
              </a:rPr>
              <a:t> für das </a:t>
            </a:r>
            <a:r>
              <a:rPr lang="de-DE" b="1" dirty="0">
                <a:solidFill>
                  <a:schemeClr val="tx1"/>
                </a:solidFill>
              </a:rPr>
              <a:t>Drehmoment</a:t>
            </a:r>
            <a:r>
              <a:rPr lang="de-DE" dirty="0">
                <a:solidFill>
                  <a:schemeClr val="tx1"/>
                </a:solidFill>
              </a:rPr>
              <a:t> und </a:t>
            </a:r>
            <a:r>
              <a:rPr lang="de-DE" b="1" dirty="0">
                <a:solidFill>
                  <a:schemeClr val="tx1"/>
                </a:solidFill>
              </a:rPr>
              <a:t>100% ED</a:t>
            </a:r>
            <a:r>
              <a:rPr lang="de-DE" dirty="0">
                <a:solidFill>
                  <a:schemeClr val="tx1"/>
                </a:solidFill>
              </a:rPr>
              <a:t> in der </a:t>
            </a:r>
            <a:r>
              <a:rPr lang="de-DE" b="1" dirty="0">
                <a:solidFill>
                  <a:schemeClr val="tx1"/>
                </a:solidFill>
              </a:rPr>
              <a:t>Drehzahl</a:t>
            </a:r>
            <a:r>
              <a:rPr lang="de-DE" dirty="0">
                <a:solidFill>
                  <a:schemeClr val="tx1"/>
                </a:solidFill>
              </a:rPr>
              <a:t> (</a:t>
            </a:r>
            <a:r>
              <a:rPr lang="de-DE" dirty="0" err="1">
                <a:solidFill>
                  <a:schemeClr val="tx1"/>
                </a:solidFill>
              </a:rPr>
              <a:t>zB</a:t>
            </a:r>
            <a:r>
              <a:rPr lang="de-DE" dirty="0">
                <a:solidFill>
                  <a:schemeClr val="tx1"/>
                </a:solidFill>
              </a:rPr>
              <a:t>. Werkzeugmaschinen Fräs-Spindel</a:t>
            </a:r>
            <a:r>
              <a:rPr lang="de-DE" dirty="0" smtClean="0">
                <a:solidFill>
                  <a:schemeClr val="tx1"/>
                </a:solidFill>
              </a:rPr>
              <a:t>)</a:t>
            </a:r>
          </a:p>
          <a:p>
            <a:pPr>
              <a:spcAft>
                <a:spcPts val="0"/>
              </a:spcAft>
              <a:buFont typeface="Arial" panose="020B0604020202020204" pitchFamily="34" charset="0"/>
              <a:buChar char="•"/>
            </a:pPr>
            <a:r>
              <a:rPr lang="de-DE" dirty="0" smtClean="0">
                <a:solidFill>
                  <a:schemeClr val="tx1"/>
                </a:solidFill>
              </a:rPr>
              <a:t>40°C </a:t>
            </a:r>
            <a:r>
              <a:rPr lang="de-DE" dirty="0">
                <a:solidFill>
                  <a:schemeClr val="tx1"/>
                </a:solidFill>
              </a:rPr>
              <a:t>Umgebungstemperatur</a:t>
            </a:r>
          </a:p>
          <a:p>
            <a:pPr>
              <a:spcBef>
                <a:spcPts val="0"/>
              </a:spcBef>
              <a:spcAft>
                <a:spcPts val="0"/>
              </a:spcAft>
              <a:buFont typeface="Arial" panose="020B0604020202020204" pitchFamily="34" charset="0"/>
              <a:buChar char="•"/>
            </a:pPr>
            <a:r>
              <a:rPr lang="de-DE" dirty="0" smtClean="0">
                <a:solidFill>
                  <a:schemeClr val="tx1"/>
                </a:solidFill>
              </a:rPr>
              <a:t>140°C </a:t>
            </a:r>
            <a:r>
              <a:rPr lang="de-DE" dirty="0">
                <a:solidFill>
                  <a:schemeClr val="tx1"/>
                </a:solidFill>
              </a:rPr>
              <a:t>Wicklungstemperatur (100K</a:t>
            </a:r>
            <a:r>
              <a:rPr lang="de-DE" dirty="0" smtClean="0">
                <a:solidFill>
                  <a:schemeClr val="tx1"/>
                </a:solidFill>
              </a:rPr>
              <a:t>)</a:t>
            </a:r>
            <a:endParaRPr lang="de-DE" dirty="0">
              <a:solidFill>
                <a:schemeClr val="tx1"/>
              </a:solidFill>
            </a:endParaRPr>
          </a:p>
          <a:p>
            <a:pPr>
              <a:spcBef>
                <a:spcPts val="0"/>
              </a:spcBef>
              <a:spcAft>
                <a:spcPts val="0"/>
              </a:spcAft>
              <a:buFont typeface="Arial" panose="020B0604020202020204" pitchFamily="34" charset="0"/>
              <a:buChar char="•"/>
            </a:pPr>
            <a:r>
              <a:rPr lang="de-DE" dirty="0" smtClean="0">
                <a:solidFill>
                  <a:schemeClr val="tx1"/>
                </a:solidFill>
              </a:rPr>
              <a:t>S3 </a:t>
            </a:r>
            <a:r>
              <a:rPr lang="de-DE" dirty="0">
                <a:solidFill>
                  <a:schemeClr val="tx1"/>
                </a:solidFill>
              </a:rPr>
              <a:t>- 50% ED für das Drehmoment</a:t>
            </a:r>
          </a:p>
          <a:p>
            <a:pPr>
              <a:spcBef>
                <a:spcPts val="0"/>
              </a:spcBef>
              <a:spcAft>
                <a:spcPts val="0"/>
              </a:spcAft>
              <a:buFont typeface="Arial" panose="020B0604020202020204" pitchFamily="34" charset="0"/>
              <a:buChar char="•"/>
            </a:pPr>
            <a:r>
              <a:rPr lang="de-DE" dirty="0" smtClean="0">
                <a:solidFill>
                  <a:schemeClr val="tx1"/>
                </a:solidFill>
              </a:rPr>
              <a:t>S3 </a:t>
            </a:r>
            <a:r>
              <a:rPr lang="de-DE" dirty="0">
                <a:solidFill>
                  <a:schemeClr val="tx1"/>
                </a:solidFill>
              </a:rPr>
              <a:t>- 100% ED in der Drehzahl</a:t>
            </a:r>
          </a:p>
          <a:p>
            <a:pPr>
              <a:spcBef>
                <a:spcPts val="0"/>
              </a:spcBef>
              <a:spcAft>
                <a:spcPts val="0"/>
              </a:spcAft>
              <a:buFont typeface="Arial" panose="020B0604020202020204" pitchFamily="34" charset="0"/>
              <a:buChar char="•"/>
            </a:pPr>
            <a:r>
              <a:rPr lang="de-DE" dirty="0" smtClean="0">
                <a:solidFill>
                  <a:schemeClr val="tx1"/>
                </a:solidFill>
              </a:rPr>
              <a:t>endet </a:t>
            </a:r>
            <a:r>
              <a:rPr lang="de-DE" dirty="0">
                <a:solidFill>
                  <a:schemeClr val="tx1"/>
                </a:solidFill>
              </a:rPr>
              <a:t>bei der gleichen thermischen Maximal-Drehzahl wie S1- Kennlinie</a:t>
            </a:r>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39</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771396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Agenda:</a:t>
            </a:r>
            <a:endParaRPr lang="en-US" dirty="0"/>
          </a:p>
        </p:txBody>
      </p:sp>
      <p:sp>
        <p:nvSpPr>
          <p:cNvPr id="3" name="Inhaltsplatzhalter 2"/>
          <p:cNvSpPr>
            <a:spLocks noGrp="1"/>
          </p:cNvSpPr>
          <p:nvPr>
            <p:ph idx="1"/>
          </p:nvPr>
        </p:nvSpPr>
        <p:spPr>
          <a:xfrm>
            <a:off x="251520" y="1052736"/>
            <a:ext cx="8519980" cy="5472696"/>
          </a:xfrm>
        </p:spPr>
        <p:txBody>
          <a:bodyPr/>
          <a:lstStyle/>
          <a:p>
            <a:pPr marL="0">
              <a:spcBef>
                <a:spcPts val="400"/>
              </a:spcBef>
            </a:pPr>
            <a:r>
              <a:rPr lang="de-DE" dirty="0" smtClean="0">
                <a:solidFill>
                  <a:schemeClr val="tx1"/>
                </a:solidFill>
              </a:rPr>
              <a:t>2.9   </a:t>
            </a:r>
            <a:r>
              <a:rPr lang="de-DE" dirty="0" err="1" smtClean="0">
                <a:solidFill>
                  <a:schemeClr val="tx1"/>
                </a:solidFill>
              </a:rPr>
              <a:t>Austrudelversuch</a:t>
            </a:r>
            <a:r>
              <a:rPr lang="de-DE" dirty="0" smtClean="0">
                <a:solidFill>
                  <a:schemeClr val="tx1"/>
                </a:solidFill>
              </a:rPr>
              <a:t> 14,5 </a:t>
            </a:r>
            <a:r>
              <a:rPr lang="de-DE" dirty="0" err="1" smtClean="0">
                <a:solidFill>
                  <a:schemeClr val="tx1"/>
                </a:solidFill>
              </a:rPr>
              <a:t>Nm</a:t>
            </a:r>
            <a:r>
              <a:rPr lang="de-DE" dirty="0" smtClean="0">
                <a:solidFill>
                  <a:schemeClr val="tx1"/>
                </a:solidFill>
              </a:rPr>
              <a:t> Motor</a:t>
            </a:r>
          </a:p>
          <a:p>
            <a:pPr marL="0">
              <a:spcBef>
                <a:spcPts val="400"/>
              </a:spcBef>
            </a:pPr>
            <a:r>
              <a:rPr lang="de-DE" dirty="0" smtClean="0">
                <a:solidFill>
                  <a:schemeClr val="tx1"/>
                </a:solidFill>
              </a:rPr>
              <a:t>2.10   </a:t>
            </a:r>
            <a:r>
              <a:rPr lang="de-DE" dirty="0" err="1" smtClean="0">
                <a:solidFill>
                  <a:schemeClr val="tx1"/>
                </a:solidFill>
              </a:rPr>
              <a:t>Austrudelversuch</a:t>
            </a:r>
            <a:r>
              <a:rPr lang="de-DE" dirty="0" smtClean="0">
                <a:solidFill>
                  <a:schemeClr val="tx1"/>
                </a:solidFill>
              </a:rPr>
              <a:t> </a:t>
            </a:r>
            <a:r>
              <a:rPr lang="de-DE" dirty="0">
                <a:solidFill>
                  <a:schemeClr val="tx1"/>
                </a:solidFill>
              </a:rPr>
              <a:t>1,2 </a:t>
            </a:r>
            <a:r>
              <a:rPr lang="de-DE" dirty="0" err="1">
                <a:solidFill>
                  <a:schemeClr val="tx1"/>
                </a:solidFill>
              </a:rPr>
              <a:t>Nm</a:t>
            </a:r>
            <a:r>
              <a:rPr lang="de-DE" dirty="0">
                <a:solidFill>
                  <a:schemeClr val="tx1"/>
                </a:solidFill>
              </a:rPr>
              <a:t> Motor</a:t>
            </a:r>
          </a:p>
          <a:p>
            <a:pPr marL="0">
              <a:spcBef>
                <a:spcPts val="400"/>
              </a:spcBef>
            </a:pPr>
            <a:r>
              <a:rPr lang="de-DE" dirty="0" smtClean="0">
                <a:solidFill>
                  <a:schemeClr val="tx1"/>
                </a:solidFill>
              </a:rPr>
              <a:t>2.11 Leerlaufstrom-Messung 1,2 </a:t>
            </a:r>
            <a:r>
              <a:rPr lang="de-DE" dirty="0" err="1">
                <a:solidFill>
                  <a:schemeClr val="tx1"/>
                </a:solidFill>
              </a:rPr>
              <a:t>Nm</a:t>
            </a:r>
            <a:r>
              <a:rPr lang="de-DE" dirty="0">
                <a:solidFill>
                  <a:schemeClr val="tx1"/>
                </a:solidFill>
              </a:rPr>
              <a:t> </a:t>
            </a:r>
            <a:r>
              <a:rPr lang="de-DE" dirty="0" smtClean="0">
                <a:solidFill>
                  <a:schemeClr val="tx1"/>
                </a:solidFill>
              </a:rPr>
              <a:t>Motor</a:t>
            </a:r>
          </a:p>
          <a:p>
            <a:pPr marL="0">
              <a:spcBef>
                <a:spcPts val="400"/>
              </a:spcBef>
            </a:pPr>
            <a:r>
              <a:rPr lang="de-DE" dirty="0" smtClean="0">
                <a:solidFill>
                  <a:schemeClr val="tx1"/>
                </a:solidFill>
              </a:rPr>
              <a:t>2.12 Drehzahl-Drehmoment-Diagramm:</a:t>
            </a:r>
          </a:p>
          <a:p>
            <a:pPr marL="1080000">
              <a:spcBef>
                <a:spcPts val="0"/>
              </a:spcBef>
              <a:buFont typeface="Arial" panose="020B0604020202020204" pitchFamily="34" charset="0"/>
              <a:buChar char="•"/>
            </a:pPr>
            <a:r>
              <a:rPr lang="de-DE" sz="1600" dirty="0" smtClean="0">
                <a:solidFill>
                  <a:schemeClr val="tx1"/>
                </a:solidFill>
              </a:rPr>
              <a:t>Kennlinien</a:t>
            </a:r>
          </a:p>
          <a:p>
            <a:pPr marL="1080000">
              <a:spcBef>
                <a:spcPts val="0"/>
              </a:spcBef>
              <a:buFont typeface="Arial" panose="020B0604020202020204" pitchFamily="34" charset="0"/>
              <a:buChar char="•"/>
            </a:pPr>
            <a:r>
              <a:rPr lang="de-DE" sz="1600" dirty="0" smtClean="0">
                <a:solidFill>
                  <a:schemeClr val="tx1"/>
                </a:solidFill>
              </a:rPr>
              <a:t>Verluste</a:t>
            </a:r>
          </a:p>
          <a:p>
            <a:pPr marL="1080000">
              <a:spcBef>
                <a:spcPts val="0"/>
              </a:spcBef>
              <a:buFont typeface="Arial" panose="020B0604020202020204" pitchFamily="34" charset="0"/>
              <a:buChar char="•"/>
            </a:pPr>
            <a:r>
              <a:rPr lang="de-DE" sz="1600" dirty="0" smtClean="0">
                <a:solidFill>
                  <a:schemeClr val="tx1"/>
                </a:solidFill>
              </a:rPr>
              <a:t>Sättigung</a:t>
            </a:r>
          </a:p>
          <a:p>
            <a:pPr marL="1080000">
              <a:spcBef>
                <a:spcPts val="0"/>
              </a:spcBef>
              <a:buFont typeface="Arial" panose="020B0604020202020204" pitchFamily="34" charset="0"/>
              <a:buChar char="•"/>
            </a:pPr>
            <a:r>
              <a:rPr lang="de-DE" sz="1600" dirty="0" smtClean="0">
                <a:solidFill>
                  <a:schemeClr val="tx1"/>
                </a:solidFill>
              </a:rPr>
              <a:t>Zeigerdiagramm</a:t>
            </a:r>
          </a:p>
          <a:p>
            <a:pPr marL="1080000">
              <a:spcBef>
                <a:spcPts val="0"/>
              </a:spcBef>
              <a:buFont typeface="Arial" panose="020B0604020202020204" pitchFamily="34" charset="0"/>
              <a:buChar char="•"/>
            </a:pPr>
            <a:r>
              <a:rPr lang="de-DE" sz="1600" dirty="0" smtClean="0">
                <a:solidFill>
                  <a:schemeClr val="tx1"/>
                </a:solidFill>
              </a:rPr>
              <a:t>Abgabeleistung</a:t>
            </a:r>
          </a:p>
          <a:p>
            <a:pPr marL="1080000">
              <a:spcBef>
                <a:spcPts val="0"/>
              </a:spcBef>
              <a:buFont typeface="Arial" panose="020B0604020202020204" pitchFamily="34" charset="0"/>
              <a:buChar char="•"/>
            </a:pPr>
            <a:r>
              <a:rPr lang="de-DE" sz="1600" dirty="0" smtClean="0">
                <a:solidFill>
                  <a:schemeClr val="tx1"/>
                </a:solidFill>
              </a:rPr>
              <a:t>Konstruktion Maximalmoment</a:t>
            </a:r>
          </a:p>
          <a:p>
            <a:pPr marL="1080000">
              <a:spcBef>
                <a:spcPts val="0"/>
              </a:spcBef>
              <a:buFont typeface="Arial" panose="020B0604020202020204" pitchFamily="34" charset="0"/>
              <a:buChar char="•"/>
            </a:pPr>
            <a:r>
              <a:rPr lang="de-DE" sz="1600" dirty="0" smtClean="0">
                <a:solidFill>
                  <a:schemeClr val="tx1"/>
                </a:solidFill>
              </a:rPr>
              <a:t>Konstruktion 100K – 60K – 30K    S1 100% ED Kennlinie</a:t>
            </a:r>
          </a:p>
          <a:p>
            <a:pPr marL="1080000">
              <a:spcBef>
                <a:spcPts val="0"/>
              </a:spcBef>
              <a:buFont typeface="Arial" panose="020B0604020202020204" pitchFamily="34" charset="0"/>
              <a:buChar char="•"/>
            </a:pPr>
            <a:r>
              <a:rPr lang="de-DE" sz="1600" dirty="0" smtClean="0">
                <a:solidFill>
                  <a:schemeClr val="tx1"/>
                </a:solidFill>
              </a:rPr>
              <a:t>Konstruktion </a:t>
            </a:r>
            <a:r>
              <a:rPr lang="de-DE" sz="1600" dirty="0">
                <a:solidFill>
                  <a:schemeClr val="tx1"/>
                </a:solidFill>
              </a:rPr>
              <a:t>S1 100% ED </a:t>
            </a:r>
            <a:r>
              <a:rPr lang="de-DE" sz="1600" dirty="0" smtClean="0">
                <a:solidFill>
                  <a:schemeClr val="tx1"/>
                </a:solidFill>
              </a:rPr>
              <a:t>Kennlinie (n) über Drehzahl</a:t>
            </a:r>
          </a:p>
          <a:p>
            <a:pPr marL="457200" indent="-457200">
              <a:spcBef>
                <a:spcPts val="400"/>
              </a:spcBef>
            </a:pPr>
            <a:endParaRPr lang="de-DE" sz="500" dirty="0" smtClean="0">
              <a:solidFill>
                <a:schemeClr val="tx1"/>
              </a:solidFill>
            </a:endParaRPr>
          </a:p>
          <a:p>
            <a:pPr marL="457200" indent="-457200">
              <a:spcBef>
                <a:spcPts val="400"/>
              </a:spcBef>
            </a:pPr>
            <a:r>
              <a:rPr lang="de-DE" dirty="0" smtClean="0">
                <a:solidFill>
                  <a:schemeClr val="tx1"/>
                </a:solidFill>
              </a:rPr>
              <a:t>3.	Thermisches </a:t>
            </a:r>
            <a:r>
              <a:rPr lang="de-DE" dirty="0">
                <a:solidFill>
                  <a:schemeClr val="tx1"/>
                </a:solidFill>
              </a:rPr>
              <a:t>Modell:  </a:t>
            </a:r>
            <a:r>
              <a:rPr lang="de-DE" dirty="0" smtClean="0">
                <a:solidFill>
                  <a:schemeClr val="tx1"/>
                </a:solidFill>
              </a:rPr>
              <a:t>3- Körper-Modell</a:t>
            </a:r>
          </a:p>
          <a:p>
            <a:pPr marL="457200" indent="-457200">
              <a:spcBef>
                <a:spcPts val="400"/>
              </a:spcBef>
            </a:pPr>
            <a:r>
              <a:rPr lang="de-DE" dirty="0" smtClean="0">
                <a:solidFill>
                  <a:schemeClr val="tx1"/>
                </a:solidFill>
              </a:rPr>
              <a:t>3.1	S1-(100K)-Kennlinie im 3-Körper-Modell</a:t>
            </a:r>
          </a:p>
          <a:p>
            <a:pPr marL="457200" indent="-457200">
              <a:spcBef>
                <a:spcPts val="400"/>
              </a:spcBef>
            </a:pPr>
            <a:r>
              <a:rPr lang="de-DE" dirty="0" smtClean="0">
                <a:solidFill>
                  <a:schemeClr val="tx1"/>
                </a:solidFill>
              </a:rPr>
              <a:t>3.2	Vorteile des 3-Körper-Modells</a:t>
            </a:r>
          </a:p>
          <a:p>
            <a:pPr marL="457200" indent="-457200">
              <a:spcBef>
                <a:spcPts val="400"/>
              </a:spcBef>
            </a:pPr>
            <a:r>
              <a:rPr lang="de-DE" dirty="0" smtClean="0">
                <a:solidFill>
                  <a:schemeClr val="tx1"/>
                </a:solidFill>
              </a:rPr>
              <a:t>3.2	Nachteile des 3-Körper-Modells</a:t>
            </a:r>
          </a:p>
          <a:p>
            <a:pPr marL="457200" indent="-457200">
              <a:spcBef>
                <a:spcPts val="400"/>
              </a:spcBef>
            </a:pPr>
            <a:endParaRPr lang="de-DE" sz="500" dirty="0" smtClean="0">
              <a:solidFill>
                <a:schemeClr val="tx1"/>
              </a:solidFill>
            </a:endParaRPr>
          </a:p>
          <a:p>
            <a:pPr marL="457200" indent="-457200">
              <a:spcBef>
                <a:spcPts val="400"/>
              </a:spcBef>
            </a:pPr>
            <a:r>
              <a:rPr lang="de-DE" dirty="0" smtClean="0">
                <a:solidFill>
                  <a:schemeClr val="tx1"/>
                </a:solidFill>
              </a:rPr>
              <a:t>4.	Fragen und Antworten</a:t>
            </a:r>
            <a:endParaRPr lang="de-DE" dirty="0">
              <a:solidFill>
                <a:schemeClr val="tx1"/>
              </a:solidFill>
            </a:endParaRPr>
          </a:p>
          <a:p>
            <a:pPr>
              <a:buFont typeface="Arial" panose="020B0604020202020204" pitchFamily="34" charset="0"/>
              <a:buChar char="•"/>
            </a:pPr>
            <a:endParaRPr lang="de-DE" dirty="0"/>
          </a:p>
          <a:p>
            <a:endParaRPr lang="de-DE" dirty="0" smtClean="0"/>
          </a:p>
          <a:p>
            <a:endParaRPr lang="de-DE" dirty="0" smtClean="0"/>
          </a:p>
          <a:p>
            <a:endParaRPr lang="de-DE" dirty="0" smtClean="0"/>
          </a:p>
          <a:p>
            <a:endParaRPr lang="de-DE" dirty="0" smtClean="0"/>
          </a:p>
          <a:p>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27506224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3" name="Inhaltsplatzhalter 2"/>
          <p:cNvSpPr>
            <a:spLocks noGrp="1"/>
          </p:cNvSpPr>
          <p:nvPr>
            <p:ph idx="1"/>
          </p:nvPr>
        </p:nvSpPr>
        <p:spPr>
          <a:xfrm>
            <a:off x="304800" y="1143000"/>
            <a:ext cx="8610600" cy="5410200"/>
          </a:xfrm>
        </p:spPr>
        <p:txBody>
          <a:bodyPr/>
          <a:lstStyle/>
          <a:p>
            <a:pPr marL="0" indent="0">
              <a:spcAft>
                <a:spcPts val="600"/>
              </a:spcAft>
            </a:pPr>
            <a:r>
              <a:rPr lang="de-DE" b="1" dirty="0">
                <a:solidFill>
                  <a:schemeClr val="tx1"/>
                </a:solidFill>
              </a:rPr>
              <a:t>S3- Kennlinie</a:t>
            </a:r>
            <a:r>
              <a:rPr lang="de-DE" dirty="0">
                <a:solidFill>
                  <a:schemeClr val="tx1"/>
                </a:solidFill>
              </a:rPr>
              <a:t> bei </a:t>
            </a:r>
            <a:r>
              <a:rPr lang="de-DE" b="1" dirty="0">
                <a:solidFill>
                  <a:schemeClr val="tx1"/>
                </a:solidFill>
              </a:rPr>
              <a:t>50% ED</a:t>
            </a:r>
            <a:r>
              <a:rPr lang="de-DE" dirty="0">
                <a:solidFill>
                  <a:schemeClr val="tx1"/>
                </a:solidFill>
              </a:rPr>
              <a:t> für das </a:t>
            </a:r>
            <a:r>
              <a:rPr lang="de-DE" b="1" dirty="0">
                <a:solidFill>
                  <a:schemeClr val="tx1"/>
                </a:solidFill>
              </a:rPr>
              <a:t>Drehmoment</a:t>
            </a:r>
            <a:r>
              <a:rPr lang="de-DE" dirty="0">
                <a:solidFill>
                  <a:schemeClr val="tx1"/>
                </a:solidFill>
              </a:rPr>
              <a:t> und </a:t>
            </a:r>
            <a:r>
              <a:rPr lang="de-DE" b="1" dirty="0">
                <a:solidFill>
                  <a:schemeClr val="tx1"/>
                </a:solidFill>
              </a:rPr>
              <a:t>50% ED</a:t>
            </a:r>
            <a:r>
              <a:rPr lang="de-DE" dirty="0">
                <a:solidFill>
                  <a:schemeClr val="tx1"/>
                </a:solidFill>
              </a:rPr>
              <a:t> in der </a:t>
            </a:r>
            <a:r>
              <a:rPr lang="de-DE" b="1" dirty="0">
                <a:solidFill>
                  <a:schemeClr val="tx1"/>
                </a:solidFill>
              </a:rPr>
              <a:t>Drehzahl</a:t>
            </a:r>
            <a:endParaRPr lang="de-DE" dirty="0">
              <a:solidFill>
                <a:schemeClr val="tx1"/>
              </a:solidFill>
            </a:endParaRPr>
          </a:p>
          <a:p>
            <a:pPr>
              <a:spcBef>
                <a:spcPts val="0"/>
              </a:spcBef>
              <a:buFont typeface="Arial" panose="020B0604020202020204" pitchFamily="34" charset="0"/>
              <a:buChar char="•"/>
            </a:pPr>
            <a:r>
              <a:rPr lang="de-DE" dirty="0" smtClean="0">
                <a:solidFill>
                  <a:schemeClr val="tx1"/>
                </a:solidFill>
              </a:rPr>
              <a:t>40°C </a:t>
            </a:r>
            <a:r>
              <a:rPr lang="de-DE" dirty="0">
                <a:solidFill>
                  <a:schemeClr val="tx1"/>
                </a:solidFill>
              </a:rPr>
              <a:t>Umgebungstemperatur</a:t>
            </a:r>
          </a:p>
          <a:p>
            <a:pPr>
              <a:spcBef>
                <a:spcPts val="0"/>
              </a:spcBef>
              <a:buFont typeface="Arial" panose="020B0604020202020204" pitchFamily="34" charset="0"/>
              <a:buChar char="•"/>
            </a:pPr>
            <a:r>
              <a:rPr lang="de-DE" dirty="0" smtClean="0">
                <a:solidFill>
                  <a:schemeClr val="tx1"/>
                </a:solidFill>
              </a:rPr>
              <a:t>140°C </a:t>
            </a:r>
            <a:r>
              <a:rPr lang="de-DE" dirty="0">
                <a:solidFill>
                  <a:schemeClr val="tx1"/>
                </a:solidFill>
              </a:rPr>
              <a:t>Wicklungstemperatur (100K</a:t>
            </a:r>
            <a:r>
              <a:rPr lang="de-DE" dirty="0" smtClean="0">
                <a:solidFill>
                  <a:schemeClr val="tx1"/>
                </a:solidFill>
              </a:rPr>
              <a:t>)</a:t>
            </a:r>
            <a:endParaRPr lang="de-DE" dirty="0">
              <a:solidFill>
                <a:schemeClr val="tx1"/>
              </a:solidFill>
            </a:endParaRPr>
          </a:p>
          <a:p>
            <a:pPr>
              <a:spcBef>
                <a:spcPts val="0"/>
              </a:spcBef>
              <a:buFont typeface="Arial" panose="020B0604020202020204" pitchFamily="34" charset="0"/>
              <a:buChar char="•"/>
            </a:pPr>
            <a:r>
              <a:rPr lang="de-DE" dirty="0" smtClean="0">
                <a:solidFill>
                  <a:schemeClr val="tx1"/>
                </a:solidFill>
              </a:rPr>
              <a:t>S3 </a:t>
            </a:r>
            <a:r>
              <a:rPr lang="de-DE" dirty="0">
                <a:solidFill>
                  <a:schemeClr val="tx1"/>
                </a:solidFill>
              </a:rPr>
              <a:t>- 50% ED für das Drehmoment</a:t>
            </a:r>
          </a:p>
          <a:p>
            <a:pPr>
              <a:spcBef>
                <a:spcPts val="0"/>
              </a:spcBef>
              <a:buFont typeface="Arial" panose="020B0604020202020204" pitchFamily="34" charset="0"/>
              <a:buChar char="•"/>
            </a:pPr>
            <a:r>
              <a:rPr lang="de-DE" dirty="0" smtClean="0">
                <a:solidFill>
                  <a:schemeClr val="tx1"/>
                </a:solidFill>
              </a:rPr>
              <a:t>S3 </a:t>
            </a:r>
            <a:r>
              <a:rPr lang="de-DE" dirty="0">
                <a:solidFill>
                  <a:schemeClr val="tx1"/>
                </a:solidFill>
              </a:rPr>
              <a:t>- 50% ED in der </a:t>
            </a:r>
            <a:r>
              <a:rPr lang="de-DE" dirty="0" smtClean="0">
                <a:solidFill>
                  <a:schemeClr val="tx1"/>
                </a:solidFill>
              </a:rPr>
              <a:t>Drehzahl</a:t>
            </a:r>
          </a:p>
          <a:p>
            <a:pPr>
              <a:spcBef>
                <a:spcPts val="0"/>
              </a:spcBef>
              <a:buFont typeface="Arial" panose="020B0604020202020204" pitchFamily="34" charset="0"/>
              <a:buChar char="•"/>
            </a:pPr>
            <a:endParaRPr lang="de-DE" dirty="0">
              <a:solidFill>
                <a:schemeClr val="tx1"/>
              </a:solidFill>
            </a:endParaRPr>
          </a:p>
          <a:p>
            <a:pPr marL="0" indent="0">
              <a:spcAft>
                <a:spcPts val="600"/>
              </a:spcAft>
            </a:pPr>
            <a:r>
              <a:rPr lang="de-DE" b="1" dirty="0">
                <a:solidFill>
                  <a:schemeClr val="tx1"/>
                </a:solidFill>
              </a:rPr>
              <a:t>S3- Kennlinie</a:t>
            </a:r>
            <a:r>
              <a:rPr lang="de-DE" dirty="0">
                <a:solidFill>
                  <a:schemeClr val="tx1"/>
                </a:solidFill>
              </a:rPr>
              <a:t> bei </a:t>
            </a:r>
            <a:r>
              <a:rPr lang="de-DE" b="1" dirty="0">
                <a:solidFill>
                  <a:schemeClr val="tx1"/>
                </a:solidFill>
              </a:rPr>
              <a:t>30% ED</a:t>
            </a:r>
            <a:r>
              <a:rPr lang="de-DE" dirty="0">
                <a:solidFill>
                  <a:schemeClr val="tx1"/>
                </a:solidFill>
              </a:rPr>
              <a:t> für das </a:t>
            </a:r>
            <a:r>
              <a:rPr lang="de-DE" b="1" dirty="0">
                <a:solidFill>
                  <a:schemeClr val="tx1"/>
                </a:solidFill>
              </a:rPr>
              <a:t>Drehmoment</a:t>
            </a:r>
            <a:r>
              <a:rPr lang="de-DE" dirty="0">
                <a:solidFill>
                  <a:schemeClr val="tx1"/>
                </a:solidFill>
              </a:rPr>
              <a:t> und </a:t>
            </a:r>
            <a:r>
              <a:rPr lang="de-DE" b="1" dirty="0">
                <a:solidFill>
                  <a:schemeClr val="tx1"/>
                </a:solidFill>
              </a:rPr>
              <a:t>30% ED</a:t>
            </a:r>
            <a:r>
              <a:rPr lang="de-DE" dirty="0">
                <a:solidFill>
                  <a:schemeClr val="tx1"/>
                </a:solidFill>
              </a:rPr>
              <a:t> in der </a:t>
            </a:r>
            <a:r>
              <a:rPr lang="de-DE" b="1" dirty="0">
                <a:solidFill>
                  <a:schemeClr val="tx1"/>
                </a:solidFill>
              </a:rPr>
              <a:t>Drehzahl</a:t>
            </a:r>
            <a:endParaRPr lang="de-DE" dirty="0">
              <a:solidFill>
                <a:schemeClr val="tx1"/>
              </a:solidFill>
            </a:endParaRPr>
          </a:p>
          <a:p>
            <a:pPr>
              <a:spcBef>
                <a:spcPts val="0"/>
              </a:spcBef>
              <a:buFont typeface="Arial" panose="020B0604020202020204" pitchFamily="34" charset="0"/>
              <a:buChar char="•"/>
            </a:pPr>
            <a:r>
              <a:rPr lang="de-DE" dirty="0" smtClean="0">
                <a:solidFill>
                  <a:schemeClr val="tx1"/>
                </a:solidFill>
              </a:rPr>
              <a:t>40°C </a:t>
            </a:r>
            <a:r>
              <a:rPr lang="de-DE" dirty="0">
                <a:solidFill>
                  <a:schemeClr val="tx1"/>
                </a:solidFill>
              </a:rPr>
              <a:t>Umgebungstemperatur</a:t>
            </a:r>
          </a:p>
          <a:p>
            <a:pPr>
              <a:spcBef>
                <a:spcPts val="0"/>
              </a:spcBef>
              <a:buFont typeface="Arial" panose="020B0604020202020204" pitchFamily="34" charset="0"/>
              <a:buChar char="•"/>
            </a:pPr>
            <a:r>
              <a:rPr lang="de-DE" dirty="0" smtClean="0">
                <a:solidFill>
                  <a:schemeClr val="tx1"/>
                </a:solidFill>
              </a:rPr>
              <a:t>140°C </a:t>
            </a:r>
            <a:r>
              <a:rPr lang="de-DE" dirty="0">
                <a:solidFill>
                  <a:schemeClr val="tx1"/>
                </a:solidFill>
              </a:rPr>
              <a:t>Wicklungstemperatur (100K</a:t>
            </a:r>
            <a:r>
              <a:rPr lang="de-DE" dirty="0" smtClean="0">
                <a:solidFill>
                  <a:schemeClr val="tx1"/>
                </a:solidFill>
              </a:rPr>
              <a:t>)</a:t>
            </a:r>
            <a:endParaRPr lang="de-DE" dirty="0">
              <a:solidFill>
                <a:schemeClr val="tx1"/>
              </a:solidFill>
            </a:endParaRPr>
          </a:p>
          <a:p>
            <a:pPr>
              <a:spcBef>
                <a:spcPts val="0"/>
              </a:spcBef>
              <a:buFont typeface="Arial" panose="020B0604020202020204" pitchFamily="34" charset="0"/>
              <a:buChar char="•"/>
            </a:pPr>
            <a:r>
              <a:rPr lang="de-DE" dirty="0" smtClean="0">
                <a:solidFill>
                  <a:schemeClr val="tx1"/>
                </a:solidFill>
              </a:rPr>
              <a:t>S3 </a:t>
            </a:r>
            <a:r>
              <a:rPr lang="de-DE" dirty="0">
                <a:solidFill>
                  <a:schemeClr val="tx1"/>
                </a:solidFill>
              </a:rPr>
              <a:t>- </a:t>
            </a:r>
            <a:r>
              <a:rPr lang="de-DE" dirty="0" smtClean="0">
                <a:solidFill>
                  <a:schemeClr val="tx1"/>
                </a:solidFill>
              </a:rPr>
              <a:t>30</a:t>
            </a:r>
            <a:r>
              <a:rPr lang="de-DE" dirty="0">
                <a:solidFill>
                  <a:schemeClr val="tx1"/>
                </a:solidFill>
              </a:rPr>
              <a:t>% ED für das Drehmoment</a:t>
            </a:r>
          </a:p>
          <a:p>
            <a:pPr>
              <a:spcBef>
                <a:spcPts val="0"/>
              </a:spcBef>
              <a:buFont typeface="Arial" panose="020B0604020202020204" pitchFamily="34" charset="0"/>
              <a:buChar char="•"/>
            </a:pPr>
            <a:r>
              <a:rPr lang="de-DE" dirty="0" smtClean="0">
                <a:solidFill>
                  <a:schemeClr val="tx1"/>
                </a:solidFill>
              </a:rPr>
              <a:t>S3 </a:t>
            </a:r>
            <a:r>
              <a:rPr lang="de-DE" dirty="0">
                <a:solidFill>
                  <a:schemeClr val="tx1"/>
                </a:solidFill>
              </a:rPr>
              <a:t>- </a:t>
            </a:r>
            <a:r>
              <a:rPr lang="de-DE" dirty="0" smtClean="0">
                <a:solidFill>
                  <a:schemeClr val="tx1"/>
                </a:solidFill>
              </a:rPr>
              <a:t>30</a:t>
            </a:r>
            <a:r>
              <a:rPr lang="de-DE" dirty="0">
                <a:solidFill>
                  <a:schemeClr val="tx1"/>
                </a:solidFill>
              </a:rPr>
              <a:t>% ED in der Drehzahl</a:t>
            </a:r>
          </a:p>
          <a:p>
            <a:pPr marL="0" indent="0">
              <a:spcBef>
                <a:spcPts val="0"/>
              </a:spcBef>
              <a:spcAft>
                <a:spcPts val="0"/>
              </a:spcAft>
              <a:buFont typeface="Arial" panose="020B0604020202020204" pitchFamily="34" charset="0"/>
              <a:buChar char="•"/>
            </a:pPr>
            <a:endParaRPr lang="de-DE"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40</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25864667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3" name="Inhaltsplatzhalter 2"/>
          <p:cNvSpPr>
            <a:spLocks noGrp="1"/>
          </p:cNvSpPr>
          <p:nvPr>
            <p:ph idx="1"/>
          </p:nvPr>
        </p:nvSpPr>
        <p:spPr>
          <a:xfrm>
            <a:off x="304800" y="1143000"/>
            <a:ext cx="8610600" cy="5410200"/>
          </a:xfrm>
        </p:spPr>
        <p:txBody>
          <a:bodyPr/>
          <a:lstStyle/>
          <a:p>
            <a:pPr marL="0" indent="0">
              <a:spcAft>
                <a:spcPts val="600"/>
              </a:spcAft>
            </a:pPr>
            <a:r>
              <a:rPr lang="de-DE" b="1" dirty="0">
                <a:solidFill>
                  <a:schemeClr val="tx1"/>
                </a:solidFill>
              </a:rPr>
              <a:t>Maximalmoment</a:t>
            </a:r>
            <a:endParaRPr lang="de-DE" dirty="0">
              <a:solidFill>
                <a:schemeClr val="tx1"/>
              </a:solidFill>
            </a:endParaRPr>
          </a:p>
          <a:p>
            <a:pPr>
              <a:spcBef>
                <a:spcPts val="0"/>
              </a:spcBef>
              <a:buFont typeface="Arial" panose="020B0604020202020204" pitchFamily="34" charset="0"/>
              <a:buChar char="•"/>
            </a:pPr>
            <a:r>
              <a:rPr lang="de-DE" dirty="0">
                <a:solidFill>
                  <a:schemeClr val="tx1"/>
                </a:solidFill>
              </a:rPr>
              <a:t>begrenzt den Nutzungsbereich für kurzzeitige Überlastmomente z.B. während der Beschleunigung</a:t>
            </a:r>
          </a:p>
          <a:p>
            <a:pPr>
              <a:spcBef>
                <a:spcPts val="0"/>
              </a:spcBef>
              <a:buFont typeface="Arial" panose="020B0604020202020204" pitchFamily="34" charset="0"/>
              <a:buChar char="•"/>
            </a:pPr>
            <a:r>
              <a:rPr lang="de-DE" dirty="0">
                <a:solidFill>
                  <a:schemeClr val="tx1"/>
                </a:solidFill>
              </a:rPr>
              <a:t>berücksichtigt das Sättigungsverhalten M </a:t>
            </a:r>
            <a:r>
              <a:rPr lang="de-DE" dirty="0" err="1">
                <a:solidFill>
                  <a:schemeClr val="tx1"/>
                </a:solidFill>
              </a:rPr>
              <a:t>max</a:t>
            </a:r>
            <a:r>
              <a:rPr lang="de-DE" dirty="0">
                <a:solidFill>
                  <a:schemeClr val="tx1"/>
                </a:solidFill>
              </a:rPr>
              <a:t> bei I </a:t>
            </a:r>
            <a:r>
              <a:rPr lang="de-DE" dirty="0" err="1" smtClean="0">
                <a:solidFill>
                  <a:schemeClr val="tx1"/>
                </a:solidFill>
              </a:rPr>
              <a:t>max</a:t>
            </a:r>
            <a:endParaRPr lang="de-DE" dirty="0" smtClean="0">
              <a:solidFill>
                <a:schemeClr val="tx1"/>
              </a:solidFill>
            </a:endParaRPr>
          </a:p>
          <a:p>
            <a:pPr>
              <a:spcBef>
                <a:spcPts val="0"/>
              </a:spcBef>
              <a:buFont typeface="Arial" panose="020B0604020202020204" pitchFamily="34" charset="0"/>
              <a:buChar char="•"/>
            </a:pPr>
            <a:endParaRPr lang="de-DE" dirty="0">
              <a:solidFill>
                <a:schemeClr val="tx1"/>
              </a:solidFill>
            </a:endParaRPr>
          </a:p>
          <a:p>
            <a:pPr marL="0" indent="0">
              <a:spcAft>
                <a:spcPts val="600"/>
              </a:spcAft>
            </a:pPr>
            <a:r>
              <a:rPr lang="de-DE" b="1" dirty="0">
                <a:solidFill>
                  <a:schemeClr val="tx1"/>
                </a:solidFill>
              </a:rPr>
              <a:t>EMK- Kennlinie</a:t>
            </a:r>
            <a:endParaRPr lang="de-DE" dirty="0">
              <a:solidFill>
                <a:schemeClr val="tx1"/>
              </a:solidFill>
            </a:endParaRPr>
          </a:p>
          <a:p>
            <a:pPr>
              <a:spcBef>
                <a:spcPts val="0"/>
              </a:spcBef>
              <a:buFont typeface="Arial" panose="020B0604020202020204" pitchFamily="34" charset="0"/>
              <a:buChar char="•"/>
            </a:pPr>
            <a:r>
              <a:rPr lang="de-DE" dirty="0">
                <a:solidFill>
                  <a:schemeClr val="tx1"/>
                </a:solidFill>
              </a:rPr>
              <a:t>begrenzt den Nutzungsbereich  für kurzzeitige Überlastmomente bei hohen Drehzahlen</a:t>
            </a:r>
          </a:p>
          <a:p>
            <a:pPr>
              <a:spcBef>
                <a:spcPts val="0"/>
              </a:spcBef>
              <a:buFont typeface="Arial" panose="020B0604020202020204" pitchFamily="34" charset="0"/>
              <a:buChar char="•"/>
            </a:pPr>
            <a:r>
              <a:rPr lang="de-DE" dirty="0">
                <a:solidFill>
                  <a:schemeClr val="tx1"/>
                </a:solidFill>
              </a:rPr>
              <a:t>berücksichtigt </a:t>
            </a:r>
            <a:r>
              <a:rPr lang="de-DE" dirty="0" smtClean="0">
                <a:solidFill>
                  <a:schemeClr val="tx1"/>
                </a:solidFill>
              </a:rPr>
              <a:t>Zwischenkreisspannung</a:t>
            </a:r>
            <a:r>
              <a:rPr lang="de-DE" dirty="0">
                <a:solidFill>
                  <a:schemeClr val="tx1"/>
                </a:solidFill>
              </a:rPr>
              <a:t>, induzierte EMK in der Motorwicklung, Spannungsabfall über dem ohmschen Widerstand und der Induktivität</a:t>
            </a:r>
          </a:p>
          <a:p>
            <a:pPr>
              <a:spcBef>
                <a:spcPts val="0"/>
              </a:spcBef>
              <a:buFont typeface="Arial" panose="020B0604020202020204" pitchFamily="34" charset="0"/>
              <a:buChar char="•"/>
            </a:pPr>
            <a:r>
              <a:rPr lang="de-DE" dirty="0">
                <a:solidFill>
                  <a:schemeClr val="tx1"/>
                </a:solidFill>
              </a:rPr>
              <a:t>berücksichtigt das </a:t>
            </a:r>
            <a:r>
              <a:rPr lang="de-DE" dirty="0" smtClean="0">
                <a:solidFill>
                  <a:schemeClr val="tx1"/>
                </a:solidFill>
              </a:rPr>
              <a:t>Sättigungsverhalten</a:t>
            </a:r>
          </a:p>
          <a:p>
            <a:pPr>
              <a:spcBef>
                <a:spcPts val="0"/>
              </a:spcBef>
              <a:buFont typeface="Arial" panose="020B0604020202020204" pitchFamily="34" charset="0"/>
              <a:buChar char="•"/>
            </a:pPr>
            <a:endParaRPr lang="de-DE" dirty="0">
              <a:solidFill>
                <a:schemeClr val="tx1"/>
              </a:solidFill>
            </a:endParaRPr>
          </a:p>
          <a:p>
            <a:pPr marL="0" indent="0">
              <a:spcAft>
                <a:spcPts val="600"/>
              </a:spcAft>
            </a:pPr>
            <a:r>
              <a:rPr lang="de-DE" b="1" dirty="0">
                <a:solidFill>
                  <a:schemeClr val="tx1"/>
                </a:solidFill>
              </a:rPr>
              <a:t>Wirkungsgrad</a:t>
            </a:r>
            <a:endParaRPr lang="de-DE" dirty="0">
              <a:solidFill>
                <a:schemeClr val="tx1"/>
              </a:solidFill>
            </a:endParaRPr>
          </a:p>
          <a:p>
            <a:pPr>
              <a:spcBef>
                <a:spcPts val="0"/>
              </a:spcBef>
              <a:buFont typeface="Arial" panose="020B0604020202020204" pitchFamily="34" charset="0"/>
              <a:buChar char="•"/>
            </a:pPr>
            <a:r>
              <a:rPr lang="de-DE" dirty="0">
                <a:solidFill>
                  <a:schemeClr val="tx1"/>
                </a:solidFill>
              </a:rPr>
              <a:t>gibt bei jeden Betriebspunkt innerhalb den Nutzungsbereichs den Wirkungsgrad an</a:t>
            </a:r>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41</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84275461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42</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Inhaltsplatzhalter 9"/>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srcRect/>
          <a:stretch>
            <a:fillRect/>
          </a:stretch>
        </p:blipFill>
        <p:spPr bwMode="auto">
          <a:xfrm>
            <a:off x="395536" y="1052736"/>
            <a:ext cx="8280920" cy="5346853"/>
          </a:xfrm>
          <a:prstGeom prst="rect">
            <a:avLst/>
          </a:prstGeom>
          <a:noFill/>
          <a:ln w="9525">
            <a:noFill/>
            <a:miter lim="800000"/>
            <a:headEnd/>
            <a:tailEnd/>
          </a:ln>
        </p:spPr>
      </p:pic>
    </p:spTree>
    <p:extLst>
      <p:ext uri="{BB962C8B-B14F-4D97-AF65-F5344CB8AC3E}">
        <p14:creationId xmlns="" xmlns:p14="http://schemas.microsoft.com/office/powerpoint/2010/main" val="6009473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43</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23528" y="1052736"/>
            <a:ext cx="8280920" cy="5366988"/>
          </a:xfrm>
          <a:prstGeom prst="rect">
            <a:avLst/>
          </a:prstGeom>
          <a:noFill/>
          <a:ln w="9525">
            <a:noFill/>
            <a:miter lim="800000"/>
            <a:headEnd/>
            <a:tailEnd/>
          </a:ln>
        </p:spPr>
      </p:pic>
    </p:spTree>
    <p:extLst>
      <p:ext uri="{BB962C8B-B14F-4D97-AF65-F5344CB8AC3E}">
        <p14:creationId xmlns="" xmlns:p14="http://schemas.microsoft.com/office/powerpoint/2010/main" val="1099029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44</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23528" y="1052736"/>
            <a:ext cx="7887889" cy="5328591"/>
          </a:xfrm>
          <a:prstGeom prst="rect">
            <a:avLst/>
          </a:prstGeom>
          <a:noFill/>
          <a:ln w="9525">
            <a:noFill/>
            <a:miter lim="800000"/>
            <a:headEnd/>
            <a:tailEnd/>
          </a:ln>
        </p:spPr>
      </p:pic>
    </p:spTree>
    <p:extLst>
      <p:ext uri="{BB962C8B-B14F-4D97-AF65-F5344CB8AC3E}">
        <p14:creationId xmlns="" xmlns:p14="http://schemas.microsoft.com/office/powerpoint/2010/main" val="17682964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pic>
        <p:nvPicPr>
          <p:cNvPr id="1024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133" y="1124744"/>
            <a:ext cx="6571131" cy="52639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45</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8021355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46</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pic>
        <p:nvPicPr>
          <p:cNvPr id="4099" name="Picture 3"/>
          <p:cNvPicPr>
            <a:picLocks noChangeAspect="1" noChangeArrowheads="1"/>
          </p:cNvPicPr>
          <p:nvPr/>
        </p:nvPicPr>
        <p:blipFill>
          <a:blip r:embed="rId2" cstate="print"/>
          <a:srcRect/>
          <a:stretch>
            <a:fillRect/>
          </a:stretch>
        </p:blipFill>
        <p:spPr bwMode="auto">
          <a:xfrm>
            <a:off x="323528" y="1052736"/>
            <a:ext cx="8007325" cy="5400600"/>
          </a:xfrm>
          <a:prstGeom prst="rect">
            <a:avLst/>
          </a:prstGeom>
          <a:noFill/>
          <a:ln w="9525">
            <a:noFill/>
            <a:miter lim="800000"/>
            <a:headEnd/>
            <a:tailEnd/>
          </a:ln>
        </p:spPr>
      </p:pic>
    </p:spTree>
    <p:extLst>
      <p:ext uri="{BB962C8B-B14F-4D97-AF65-F5344CB8AC3E}">
        <p14:creationId xmlns="" xmlns:p14="http://schemas.microsoft.com/office/powerpoint/2010/main" val="317753635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47</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323528" y="1052737"/>
            <a:ext cx="8352928" cy="5415882"/>
          </a:xfrm>
          <a:prstGeom prst="rect">
            <a:avLst/>
          </a:prstGeom>
          <a:noFill/>
          <a:ln w="9525">
            <a:noFill/>
            <a:miter lim="800000"/>
            <a:headEnd/>
            <a:tailEnd/>
          </a:ln>
        </p:spPr>
      </p:pic>
    </p:spTree>
    <p:extLst>
      <p:ext uri="{BB962C8B-B14F-4D97-AF65-F5344CB8AC3E}">
        <p14:creationId xmlns="" xmlns:p14="http://schemas.microsoft.com/office/powerpoint/2010/main" val="184469614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p:sp>
        <p:nvSpPr>
          <p:cNvPr id="3" name="Inhaltsplatzhalter 2"/>
          <p:cNvSpPr>
            <a:spLocks noGrp="1"/>
          </p:cNvSpPr>
          <p:nvPr>
            <p:ph idx="1"/>
          </p:nvPr>
        </p:nvSpPr>
        <p:spPr>
          <a:xfrm>
            <a:off x="152400" y="1196752"/>
            <a:ext cx="4114800" cy="5356448"/>
          </a:xfrm>
        </p:spPr>
        <p:txBody>
          <a:bodyPr/>
          <a:lstStyle/>
          <a:p>
            <a:r>
              <a:rPr lang="de-DE" dirty="0" smtClean="0">
                <a:solidFill>
                  <a:schemeClr val="tx1"/>
                </a:solidFill>
              </a:rPr>
              <a:t>Konstruktion Maximalmoment:</a:t>
            </a:r>
          </a:p>
          <a:p>
            <a:pPr>
              <a:buFont typeface="Arial" panose="020B0604020202020204" pitchFamily="34" charset="0"/>
              <a:buChar char="•"/>
            </a:pPr>
            <a:r>
              <a:rPr lang="de-DE" dirty="0" smtClean="0">
                <a:solidFill>
                  <a:schemeClr val="tx1"/>
                </a:solidFill>
              </a:rPr>
              <a:t>Leerlaufdrehzahl aus Netzspannung und KE</a:t>
            </a:r>
          </a:p>
          <a:p>
            <a:pPr>
              <a:buFont typeface="Arial" panose="020B0604020202020204" pitchFamily="34" charset="0"/>
              <a:buChar char="•"/>
            </a:pPr>
            <a:r>
              <a:rPr lang="de-DE" dirty="0" smtClean="0">
                <a:solidFill>
                  <a:schemeClr val="tx1"/>
                </a:solidFill>
              </a:rPr>
              <a:t>Strom bei n=0 über R ohne XL</a:t>
            </a:r>
          </a:p>
          <a:p>
            <a:pPr>
              <a:buFont typeface="Arial" panose="020B0604020202020204" pitchFamily="34" charset="0"/>
              <a:buChar char="•"/>
            </a:pPr>
            <a:r>
              <a:rPr lang="de-DE" dirty="0" smtClean="0">
                <a:solidFill>
                  <a:schemeClr val="tx1"/>
                </a:solidFill>
              </a:rPr>
              <a:t>Strom mit R und XL</a:t>
            </a:r>
          </a:p>
          <a:p>
            <a:pPr>
              <a:buFont typeface="Arial" panose="020B0604020202020204" pitchFamily="34" charset="0"/>
              <a:buChar char="•"/>
            </a:pPr>
            <a:r>
              <a:rPr lang="de-DE" dirty="0" smtClean="0">
                <a:solidFill>
                  <a:schemeClr val="tx1"/>
                </a:solidFill>
              </a:rPr>
              <a:t>Sättigung</a:t>
            </a:r>
          </a:p>
          <a:p>
            <a:pPr>
              <a:buFont typeface="Arial" panose="020B0604020202020204" pitchFamily="34" charset="0"/>
              <a:buChar char="•"/>
            </a:pPr>
            <a:r>
              <a:rPr lang="de-DE" dirty="0" smtClean="0">
                <a:solidFill>
                  <a:schemeClr val="tx1"/>
                </a:solidFill>
              </a:rPr>
              <a:t>Begrenzung Maximalstrom</a:t>
            </a:r>
          </a:p>
          <a:p>
            <a:pPr>
              <a:buFont typeface="Arial" panose="020B0604020202020204" pitchFamily="34" charset="0"/>
              <a:buChar char="•"/>
            </a:pPr>
            <a:endParaRPr lang="en-US"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1066800"/>
            <a:ext cx="4680643" cy="39128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67200" y="1295400"/>
            <a:ext cx="4680643" cy="3963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67200" y="1600200"/>
            <a:ext cx="4653757" cy="3963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67201" y="1905000"/>
            <a:ext cx="4648200" cy="39359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67200" y="2286000"/>
            <a:ext cx="4604444" cy="39266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Datumsplatzhalter 11"/>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3" name="Foliennummernplatzhalter 12"/>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48</a:t>
            </a:fld>
            <a:endParaRPr lang="de-DE" sz="1000" dirty="0">
              <a:solidFill>
                <a:schemeClr val="tx2">
                  <a:lumMod val="50000"/>
                </a:schemeClr>
              </a:solidFill>
              <a:latin typeface="Corbel" pitchFamily="34" charset="0"/>
            </a:endParaRPr>
          </a:p>
        </p:txBody>
      </p:sp>
      <p:sp>
        <p:nvSpPr>
          <p:cNvPr id="14" name="Fußzeilenplatzhalter 13"/>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877487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mc:AlternateContent xmlns:mc="http://schemas.openxmlformats.org/markup-compatibility/2006">
        <mc:Choice xmlns="" xmlns:a14="http://schemas.microsoft.com/office/drawing/2010/main" Requires="a14">
          <p:sp>
            <p:nvSpPr>
              <p:cNvPr id="3" name="Inhaltsplatzhalter 2"/>
              <p:cNvSpPr>
                <a:spLocks noGrp="1"/>
              </p:cNvSpPr>
              <p:nvPr>
                <p:ph idx="1"/>
              </p:nvPr>
            </p:nvSpPr>
            <p:spPr>
              <a:xfrm>
                <a:off x="304800" y="1143000"/>
                <a:ext cx="8610600" cy="5410200"/>
              </a:xfrm>
            </p:spPr>
            <p:txBody>
              <a:bodyPr/>
              <a:lstStyle/>
              <a:p>
                <a:pPr marL="0" indent="0">
                  <a:spcAft>
                    <a:spcPts val="600"/>
                  </a:spcAft>
                </a:pPr>
                <a:r>
                  <a:rPr lang="de-DE" dirty="0" smtClean="0">
                    <a:solidFill>
                      <a:schemeClr val="tx1"/>
                    </a:solidFill>
                  </a:rPr>
                  <a:t>Konstruktion der S1 Kennlinie bei 100K, 60K, 30K:</a:t>
                </a:r>
              </a:p>
              <a:p>
                <a:pPr marL="0" indent="0">
                  <a:spcAft>
                    <a:spcPts val="600"/>
                  </a:spcAft>
                </a:pPr>
                <a:r>
                  <a:rPr lang="de-DE" dirty="0" smtClean="0">
                    <a:solidFill>
                      <a:schemeClr val="tx1"/>
                    </a:solidFill>
                  </a:rPr>
                  <a:t>1) Aus </a:t>
                </a:r>
                <a:r>
                  <a:rPr lang="de-DE" i="1" dirty="0" smtClean="0">
                    <a:solidFill>
                      <a:schemeClr val="tx1"/>
                    </a:solidFill>
                  </a:rPr>
                  <a:t>I</a:t>
                </a:r>
                <a:r>
                  <a:rPr lang="de-DE" i="1" baseline="-25000" dirty="0" smtClean="0">
                    <a:solidFill>
                      <a:schemeClr val="tx1"/>
                    </a:solidFill>
                  </a:rPr>
                  <a:t>0</a:t>
                </a:r>
                <a:r>
                  <a:rPr lang="de-DE" i="1" dirty="0" smtClean="0">
                    <a:solidFill>
                      <a:schemeClr val="tx1"/>
                    </a:solidFill>
                  </a:rPr>
                  <a:t> (100K) </a:t>
                </a:r>
                <a:r>
                  <a:rPr lang="de-DE" dirty="0" smtClean="0">
                    <a:solidFill>
                      <a:schemeClr val="tx1"/>
                    </a:solidFill>
                  </a:rPr>
                  <a:t>wird </a:t>
                </a:r>
                <a:r>
                  <a:rPr lang="de-DE" i="1" dirty="0" smtClean="0">
                    <a:solidFill>
                      <a:schemeClr val="tx1"/>
                    </a:solidFill>
                  </a:rPr>
                  <a:t>P</a:t>
                </a:r>
                <a:r>
                  <a:rPr lang="de-DE" i="1" baseline="-25000" dirty="0" smtClean="0">
                    <a:solidFill>
                      <a:schemeClr val="tx1"/>
                    </a:solidFill>
                  </a:rPr>
                  <a:t>V TOT </a:t>
                </a:r>
                <a:r>
                  <a:rPr lang="de-DE" i="1" dirty="0" smtClean="0">
                    <a:solidFill>
                      <a:schemeClr val="tx1"/>
                    </a:solidFill>
                  </a:rPr>
                  <a:t>(100K) </a:t>
                </a:r>
                <a:r>
                  <a:rPr lang="de-DE" dirty="0" smtClean="0">
                    <a:solidFill>
                      <a:schemeClr val="tx1"/>
                    </a:solidFill>
                  </a:rPr>
                  <a:t>ermittelt:</a:t>
                </a:r>
              </a:p>
              <a:p>
                <a:pPr marL="0" indent="0">
                  <a:spcAft>
                    <a:spcPts val="600"/>
                  </a:spcAft>
                </a:pPr>
                <a14:m>
                  <m:oMath xmlns:m="http://schemas.openxmlformats.org/officeDocument/2006/math">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𝑇𝑂𝑇</m:t>
                        </m:r>
                      </m:sub>
                    </m:sSub>
                    <m:r>
                      <a:rPr lang="de-DE" b="0" i="1" smtClean="0">
                        <a:solidFill>
                          <a:schemeClr val="tx1"/>
                        </a:solidFill>
                        <a:latin typeface="Cambria Math"/>
                      </a:rPr>
                      <m:t>(100</m:t>
                    </m:r>
                    <m:r>
                      <a:rPr lang="de-DE" b="0" i="1" smtClean="0">
                        <a:solidFill>
                          <a:schemeClr val="tx1"/>
                        </a:solidFill>
                        <a:latin typeface="Cambria Math"/>
                      </a:rPr>
                      <m:t>𝐾</m:t>
                    </m:r>
                    <m:r>
                      <a:rPr lang="de-DE" b="0" i="1" smtClean="0">
                        <a:solidFill>
                          <a:schemeClr val="tx1"/>
                        </a:solidFill>
                        <a:latin typeface="Cambria Math"/>
                      </a:rPr>
                      <m:t>)=3∗</m:t>
                    </m:r>
                    <m:sSup>
                      <m:sSupPr>
                        <m:ctrlPr>
                          <a:rPr lang="de-DE" b="0" i="1" smtClean="0">
                            <a:solidFill>
                              <a:schemeClr val="tx1"/>
                            </a:solidFill>
                            <a:latin typeface="Cambria Math"/>
                          </a:rPr>
                        </m:ctrlPr>
                      </m:sSupPr>
                      <m:e>
                        <m:sSubSup>
                          <m:sSubSupPr>
                            <m:ctrlPr>
                              <a:rPr lang="de-DE" b="0" i="1" smtClean="0">
                                <a:solidFill>
                                  <a:schemeClr val="tx1"/>
                                </a:solidFill>
                                <a:latin typeface="Cambria Math"/>
                              </a:rPr>
                            </m:ctrlPr>
                          </m:sSubSupPr>
                          <m:e>
                            <m:r>
                              <a:rPr lang="de-DE" b="0" i="1" smtClean="0">
                                <a:solidFill>
                                  <a:schemeClr val="tx1"/>
                                </a:solidFill>
                                <a:latin typeface="Cambria Math"/>
                              </a:rPr>
                              <m:t>𝐼</m:t>
                            </m:r>
                          </m:e>
                          <m:sub>
                            <m:r>
                              <a:rPr lang="de-DE" b="0" i="1" smtClean="0">
                                <a:solidFill>
                                  <a:schemeClr val="tx1"/>
                                </a:solidFill>
                                <a:latin typeface="Cambria Math"/>
                              </a:rPr>
                              <m:t>0</m:t>
                            </m:r>
                          </m:sub>
                          <m:sup/>
                        </m:sSubSup>
                        <m:r>
                          <a:rPr lang="de-DE" b="0" i="1" smtClean="0">
                            <a:solidFill>
                              <a:schemeClr val="tx1"/>
                            </a:solidFill>
                            <a:latin typeface="Cambria Math"/>
                          </a:rPr>
                          <m:t>(100</m:t>
                        </m:r>
                        <m:r>
                          <a:rPr lang="de-DE" b="0" i="1" smtClean="0">
                            <a:solidFill>
                              <a:schemeClr val="tx1"/>
                            </a:solidFill>
                            <a:latin typeface="Cambria Math"/>
                          </a:rPr>
                          <m:t>𝐾</m:t>
                        </m:r>
                        <m:r>
                          <a:rPr lang="de-DE" b="0" i="1" smtClean="0">
                            <a:solidFill>
                              <a:schemeClr val="tx1"/>
                            </a:solidFill>
                            <a:latin typeface="Cambria Math"/>
                          </a:rPr>
                          <m:t>)</m:t>
                        </m:r>
                      </m:e>
                      <m:sup>
                        <m:r>
                          <a:rPr lang="de-DE" b="0" i="1" smtClean="0">
                            <a:solidFill>
                              <a:schemeClr val="tx1"/>
                            </a:solidFill>
                            <a:latin typeface="Cambria Math"/>
                          </a:rPr>
                          <m:t>2</m:t>
                        </m:r>
                      </m:sup>
                    </m:sSup>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𝑅</m:t>
                        </m:r>
                      </m:e>
                      <m:sub>
                        <m:r>
                          <a:rPr lang="de-DE" b="0" i="1" smtClean="0">
                            <a:solidFill>
                              <a:schemeClr val="tx1"/>
                            </a:solidFill>
                            <a:latin typeface="Cambria Math"/>
                          </a:rPr>
                          <m:t>𝐻𝑂𝑇</m:t>
                        </m:r>
                      </m:sub>
                    </m:sSub>
                    <m:r>
                      <a:rPr lang="de-DE" b="0" i="1" smtClean="0">
                        <a:solidFill>
                          <a:schemeClr val="tx1"/>
                        </a:solidFill>
                        <a:latin typeface="Cambria Math"/>
                      </a:rPr>
                      <m:t>(100</m:t>
                    </m:r>
                    <m:r>
                      <a:rPr lang="de-DE" b="0" i="1" smtClean="0">
                        <a:solidFill>
                          <a:schemeClr val="tx1"/>
                        </a:solidFill>
                        <a:latin typeface="Cambria Math"/>
                      </a:rPr>
                      <m:t>𝐾</m:t>
                    </m:r>
                    <m:r>
                      <a:rPr lang="de-DE" b="0" i="1" smtClean="0">
                        <a:solidFill>
                          <a:schemeClr val="tx1"/>
                        </a:solidFill>
                        <a:latin typeface="Cambria Math"/>
                      </a:rPr>
                      <m:t>)</m:t>
                    </m:r>
                  </m:oMath>
                </a14:m>
                <a:r>
                  <a:rPr lang="de-DE" b="0" dirty="0" smtClean="0">
                    <a:solidFill>
                      <a:schemeClr val="tx1"/>
                    </a:solidFill>
                  </a:rPr>
                  <a:t> in [W]</a:t>
                </a:r>
              </a:p>
              <a:p>
                <a:pPr marL="0" indent="0">
                  <a:spcAft>
                    <a:spcPts val="600"/>
                  </a:spcAft>
                </a:pPr>
                <a:r>
                  <a:rPr lang="de-DE" dirty="0" smtClean="0">
                    <a:solidFill>
                      <a:schemeClr val="tx1"/>
                    </a:solidFill>
                  </a:rPr>
                  <a:t>2) Der thermische Widerstand wird benötigt um die totale Verlustleistung bei 60K und 30K zu bestimmen:</a:t>
                </a:r>
              </a:p>
              <a:p>
                <a:pPr marL="0" indent="0">
                  <a:spcAft>
                    <a:spcPts val="600"/>
                  </a:spcAft>
                </a:pPr>
                <a14:m>
                  <m:oMath xmlns:m="http://schemas.openxmlformats.org/officeDocument/2006/math">
                    <m:sSub>
                      <m:sSubPr>
                        <m:ctrlPr>
                          <a:rPr lang="en-US" i="1" smtClean="0">
                            <a:solidFill>
                              <a:schemeClr val="tx1"/>
                            </a:solidFill>
                            <a:latin typeface="Cambria Math"/>
                          </a:rPr>
                        </m:ctrlPr>
                      </m:sSubPr>
                      <m:e>
                        <m:r>
                          <a:rPr lang="de-DE" b="0" i="1" smtClean="0">
                            <a:solidFill>
                              <a:schemeClr val="tx1"/>
                            </a:solidFill>
                            <a:latin typeface="Cambria Math"/>
                          </a:rPr>
                          <m:t>𝑅</m:t>
                        </m:r>
                      </m:e>
                      <m:sub>
                        <m:r>
                          <a:rPr lang="en-US" i="1" smtClean="0">
                            <a:solidFill>
                              <a:schemeClr val="tx1"/>
                            </a:solidFill>
                            <a:latin typeface="Cambria Math"/>
                            <a:ea typeface="Cambria Math"/>
                          </a:rPr>
                          <m:t>𝜗</m:t>
                        </m:r>
                      </m:sub>
                    </m:sSub>
                    <m:r>
                      <a:rPr lang="de-DE" b="0" i="1" smtClean="0">
                        <a:solidFill>
                          <a:schemeClr val="tx1"/>
                        </a:solidFill>
                        <a:latin typeface="Cambria Math"/>
                      </a:rPr>
                      <m:t>=</m:t>
                    </m:r>
                    <m:f>
                      <m:fPr>
                        <m:ctrlPr>
                          <a:rPr lang="de-DE" b="0" i="1" smtClean="0">
                            <a:solidFill>
                              <a:schemeClr val="tx1"/>
                            </a:solidFill>
                            <a:latin typeface="Cambria Math"/>
                          </a:rPr>
                        </m:ctrlPr>
                      </m:fPr>
                      <m:num>
                        <m:r>
                          <a:rPr lang="de-DE" b="0" i="1" smtClean="0">
                            <a:solidFill>
                              <a:schemeClr val="tx1"/>
                            </a:solidFill>
                            <a:latin typeface="Cambria Math"/>
                          </a:rPr>
                          <m:t>100</m:t>
                        </m:r>
                        <m:r>
                          <a:rPr lang="de-DE" b="0" i="1" smtClean="0">
                            <a:solidFill>
                              <a:schemeClr val="tx1"/>
                            </a:solidFill>
                            <a:latin typeface="Cambria Math"/>
                          </a:rPr>
                          <m:t>𝐾</m:t>
                        </m:r>
                      </m:num>
                      <m:den>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r>
                              <a:rPr lang="de-DE" i="1">
                                <a:solidFill>
                                  <a:schemeClr val="tx1"/>
                                </a:solidFill>
                                <a:latin typeface="Cambria Math"/>
                              </a:rPr>
                              <m:t> </m:t>
                            </m:r>
                            <m:r>
                              <a:rPr lang="de-DE" i="1">
                                <a:solidFill>
                                  <a:schemeClr val="tx1"/>
                                </a:solidFill>
                                <a:latin typeface="Cambria Math"/>
                              </a:rPr>
                              <m:t>𝑇𝑂𝑇</m:t>
                            </m:r>
                          </m:sub>
                        </m:sSub>
                        <m:r>
                          <a:rPr lang="de-DE" i="1">
                            <a:solidFill>
                              <a:schemeClr val="tx1"/>
                            </a:solidFill>
                            <a:latin typeface="Cambria Math"/>
                          </a:rPr>
                          <m:t>(100</m:t>
                        </m:r>
                        <m:r>
                          <a:rPr lang="de-DE" i="1">
                            <a:solidFill>
                              <a:schemeClr val="tx1"/>
                            </a:solidFill>
                            <a:latin typeface="Cambria Math"/>
                          </a:rPr>
                          <m:t>𝐾</m:t>
                        </m:r>
                        <m:r>
                          <a:rPr lang="de-DE" b="0" i="1" smtClean="0">
                            <a:solidFill>
                              <a:schemeClr val="tx1"/>
                            </a:solidFill>
                            <a:latin typeface="Cambria Math"/>
                          </a:rPr>
                          <m:t>)</m:t>
                        </m:r>
                      </m:den>
                    </m:f>
                  </m:oMath>
                </a14:m>
                <a:r>
                  <a:rPr lang="en-US" dirty="0" smtClean="0">
                    <a:solidFill>
                      <a:schemeClr val="tx1"/>
                    </a:solidFill>
                  </a:rPr>
                  <a:t>  in [K/W]</a:t>
                </a:r>
              </a:p>
              <a:p>
                <a:pPr marL="0" indent="0">
                  <a:spcAft>
                    <a:spcPts val="600"/>
                  </a:spcAft>
                </a:pPr>
                <a14:m>
                  <m:oMath xmlns:m="http://schemas.openxmlformats.org/officeDocument/2006/math">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r>
                          <a:rPr lang="de-DE" i="1">
                            <a:solidFill>
                              <a:schemeClr val="tx1"/>
                            </a:solidFill>
                            <a:latin typeface="Cambria Math"/>
                          </a:rPr>
                          <m:t> </m:t>
                        </m:r>
                        <m:r>
                          <a:rPr lang="de-DE" i="1">
                            <a:solidFill>
                              <a:schemeClr val="tx1"/>
                            </a:solidFill>
                            <a:latin typeface="Cambria Math"/>
                          </a:rPr>
                          <m:t>𝑇𝑂𝑇</m:t>
                        </m:r>
                      </m:sub>
                    </m:sSub>
                    <m:r>
                      <a:rPr lang="de-DE" i="1">
                        <a:solidFill>
                          <a:schemeClr val="tx1"/>
                        </a:solidFill>
                        <a:latin typeface="Cambria Math"/>
                      </a:rPr>
                      <m:t>(</m:t>
                    </m:r>
                    <m:r>
                      <a:rPr lang="de-DE" b="0" i="1" smtClean="0">
                        <a:solidFill>
                          <a:schemeClr val="tx1"/>
                        </a:solidFill>
                        <a:latin typeface="Cambria Math"/>
                      </a:rPr>
                      <m:t>60</m:t>
                    </m:r>
                    <m:r>
                      <a:rPr lang="de-DE" i="1">
                        <a:solidFill>
                          <a:schemeClr val="tx1"/>
                        </a:solidFill>
                        <a:latin typeface="Cambria Math"/>
                      </a:rPr>
                      <m:t>𝐾</m:t>
                    </m:r>
                    <m:r>
                      <a:rPr lang="de-DE" i="1">
                        <a:solidFill>
                          <a:schemeClr val="tx1"/>
                        </a:solidFill>
                        <a:latin typeface="Cambria Math"/>
                      </a:rPr>
                      <m:t>)=</m:t>
                    </m:r>
                    <m:f>
                      <m:fPr>
                        <m:ctrlPr>
                          <a:rPr lang="de-DE" i="1" smtClean="0">
                            <a:solidFill>
                              <a:schemeClr val="tx1"/>
                            </a:solidFill>
                            <a:latin typeface="Cambria Math"/>
                          </a:rPr>
                        </m:ctrlPr>
                      </m:fPr>
                      <m:num>
                        <m:r>
                          <a:rPr lang="de-DE" b="0" i="1" smtClean="0">
                            <a:solidFill>
                              <a:schemeClr val="tx1"/>
                            </a:solidFill>
                            <a:latin typeface="Cambria Math"/>
                          </a:rPr>
                          <m:t>60</m:t>
                        </m:r>
                        <m:r>
                          <a:rPr lang="de-DE" b="0" i="1" smtClean="0">
                            <a:solidFill>
                              <a:schemeClr val="tx1"/>
                            </a:solidFill>
                            <a:latin typeface="Cambria Math"/>
                          </a:rPr>
                          <m:t>𝐾</m:t>
                        </m:r>
                      </m:num>
                      <m:den>
                        <m:sSub>
                          <m:sSubPr>
                            <m:ctrlPr>
                              <a:rPr lang="de-DE" i="1" smtClean="0">
                                <a:solidFill>
                                  <a:schemeClr val="tx1"/>
                                </a:solidFill>
                                <a:latin typeface="Cambria Math"/>
                              </a:rPr>
                            </m:ctrlPr>
                          </m:sSubPr>
                          <m:e>
                            <m:r>
                              <a:rPr lang="de-DE" b="0" i="1" smtClean="0">
                                <a:solidFill>
                                  <a:schemeClr val="tx1"/>
                                </a:solidFill>
                                <a:latin typeface="Cambria Math"/>
                              </a:rPr>
                              <m:t>𝑅</m:t>
                            </m:r>
                          </m:e>
                          <m:sub>
                            <m:r>
                              <a:rPr lang="de-DE" i="1" smtClean="0">
                                <a:solidFill>
                                  <a:schemeClr val="tx1"/>
                                </a:solidFill>
                                <a:latin typeface="Cambria Math"/>
                                <a:ea typeface="Cambria Math"/>
                              </a:rPr>
                              <m:t>𝜗</m:t>
                            </m:r>
                          </m:sub>
                        </m:sSub>
                      </m:den>
                    </m:f>
                  </m:oMath>
                </a14:m>
                <a:r>
                  <a:rPr lang="en-US" dirty="0" smtClean="0">
                    <a:solidFill>
                      <a:schemeClr val="tx1"/>
                    </a:solidFill>
                  </a:rPr>
                  <a:t>   in [W]</a:t>
                </a:r>
              </a:p>
              <a:p>
                <a:pPr marL="0" indent="0">
                  <a:spcAft>
                    <a:spcPts val="600"/>
                  </a:spcAft>
                </a:pPr>
                <a:r>
                  <a:rPr lang="de-DE" dirty="0" smtClean="0">
                    <a:solidFill>
                      <a:schemeClr val="tx1"/>
                    </a:solidFill>
                  </a:rPr>
                  <a:t>3) Dann kann das </a:t>
                </a:r>
                <a:r>
                  <a:rPr lang="de-DE" dirty="0" err="1" smtClean="0">
                    <a:solidFill>
                      <a:schemeClr val="tx1"/>
                    </a:solidFill>
                  </a:rPr>
                  <a:t>Stillstandsmoment</a:t>
                </a:r>
                <a:r>
                  <a:rPr lang="de-DE" dirty="0" smtClean="0">
                    <a:solidFill>
                      <a:schemeClr val="tx1"/>
                    </a:solidFill>
                  </a:rPr>
                  <a:t> bei 60K berechnet werden:</a:t>
                </a:r>
              </a:p>
              <a:p>
                <a:pPr marL="0" indent="0">
                  <a:spcAft>
                    <a:spcPts val="600"/>
                  </a:spcAft>
                </a:pPr>
                <a14:m>
                  <m:oMath xmlns:m="http://schemas.openxmlformats.org/officeDocument/2006/math">
                    <m:sSub>
                      <m:sSubPr>
                        <m:ctrlPr>
                          <a:rPr lang="de-DE" i="1" smtClean="0">
                            <a:solidFill>
                              <a:schemeClr val="tx1"/>
                            </a:solidFill>
                            <a:latin typeface="Cambria Math"/>
                          </a:rPr>
                        </m:ctrlPr>
                      </m:sSubPr>
                      <m:e>
                        <m:sSubSup>
                          <m:sSubSupPr>
                            <m:ctrlPr>
                              <a:rPr lang="de-DE" i="1">
                                <a:solidFill>
                                  <a:schemeClr val="tx1"/>
                                </a:solidFill>
                                <a:latin typeface="Cambria Math"/>
                              </a:rPr>
                            </m:ctrlPr>
                          </m:sSubSupPr>
                          <m:e>
                            <m:r>
                              <a:rPr lang="de-DE" i="1">
                                <a:solidFill>
                                  <a:schemeClr val="tx1"/>
                                </a:solidFill>
                                <a:latin typeface="Cambria Math"/>
                              </a:rPr>
                              <m:t>𝐼</m:t>
                            </m:r>
                          </m:e>
                          <m:sub>
                            <m:r>
                              <a:rPr lang="de-DE" i="1">
                                <a:solidFill>
                                  <a:schemeClr val="tx1"/>
                                </a:solidFill>
                                <a:latin typeface="Cambria Math"/>
                              </a:rPr>
                              <m:t>0</m:t>
                            </m:r>
                          </m:sub>
                          <m:sup/>
                        </m:sSubSup>
                        <m:d>
                          <m:dPr>
                            <m:ctrlPr>
                              <a:rPr lang="de-DE" i="1">
                                <a:solidFill>
                                  <a:schemeClr val="tx1"/>
                                </a:solidFill>
                                <a:latin typeface="Cambria Math"/>
                              </a:rPr>
                            </m:ctrlPr>
                          </m:dPr>
                          <m:e>
                            <m:r>
                              <a:rPr lang="de-DE" b="0" i="1" smtClean="0">
                                <a:solidFill>
                                  <a:schemeClr val="tx1"/>
                                </a:solidFill>
                                <a:latin typeface="Cambria Math"/>
                              </a:rPr>
                              <m:t>60</m:t>
                            </m:r>
                            <m:r>
                              <a:rPr lang="de-DE" i="1">
                                <a:solidFill>
                                  <a:schemeClr val="tx1"/>
                                </a:solidFill>
                                <a:latin typeface="Cambria Math"/>
                              </a:rPr>
                              <m:t>𝐾</m:t>
                            </m:r>
                          </m:e>
                        </m:d>
                        <m:r>
                          <a:rPr lang="de-DE" b="0" i="1" smtClean="0">
                            <a:solidFill>
                              <a:schemeClr val="tx1"/>
                            </a:solidFill>
                            <a:latin typeface="Cambria Math"/>
                          </a:rPr>
                          <m:t>=</m:t>
                        </m:r>
                        <m:rad>
                          <m:radPr>
                            <m:degHide m:val="on"/>
                            <m:ctrlPr>
                              <a:rPr lang="de-DE" b="0" i="1" smtClean="0">
                                <a:solidFill>
                                  <a:schemeClr val="tx1"/>
                                </a:solidFill>
                                <a:latin typeface="Cambria Math"/>
                              </a:rPr>
                            </m:ctrlPr>
                          </m:radPr>
                          <m:deg/>
                          <m:e>
                            <m:f>
                              <m:fPr>
                                <m:ctrlPr>
                                  <a:rPr lang="de-DE" b="0" i="1" smtClean="0">
                                    <a:solidFill>
                                      <a:schemeClr val="tx1"/>
                                    </a:solidFill>
                                    <a:latin typeface="Cambria Math"/>
                                  </a:rPr>
                                </m:ctrlPr>
                              </m:fPr>
                              <m:num>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𝑇𝑂𝑇</m:t>
                                    </m:r>
                                  </m:sub>
                                </m:sSub>
                                <m:r>
                                  <a:rPr lang="de-DE" b="0" i="1" smtClean="0">
                                    <a:solidFill>
                                      <a:schemeClr val="tx1"/>
                                    </a:solidFill>
                                    <a:latin typeface="Cambria Math"/>
                                  </a:rPr>
                                  <m:t>(60</m:t>
                                </m:r>
                                <m:r>
                                  <a:rPr lang="de-DE" b="0" i="1" smtClean="0">
                                    <a:solidFill>
                                      <a:schemeClr val="tx1"/>
                                    </a:solidFill>
                                    <a:latin typeface="Cambria Math"/>
                                  </a:rPr>
                                  <m:t>𝐾</m:t>
                                </m:r>
                                <m:r>
                                  <a:rPr lang="de-DE" b="0" i="1" smtClean="0">
                                    <a:solidFill>
                                      <a:schemeClr val="tx1"/>
                                    </a:solidFill>
                                    <a:latin typeface="Cambria Math"/>
                                  </a:rPr>
                                  <m:t>)</m:t>
                                </m:r>
                              </m:num>
                              <m:den>
                                <m:r>
                                  <a:rPr lang="de-DE" b="0" i="1" smtClean="0">
                                    <a:solidFill>
                                      <a:schemeClr val="tx1"/>
                                    </a:solidFill>
                                    <a:latin typeface="Cambria Math"/>
                                  </a:rPr>
                                  <m:t>3∗</m:t>
                                </m:r>
                                <m:sSub>
                                  <m:sSubPr>
                                    <m:ctrlPr>
                                      <a:rPr lang="de-DE" i="1">
                                        <a:solidFill>
                                          <a:schemeClr val="tx1"/>
                                        </a:solidFill>
                                        <a:latin typeface="Cambria Math"/>
                                      </a:rPr>
                                    </m:ctrlPr>
                                  </m:sSubPr>
                                  <m:e>
                                    <m:r>
                                      <a:rPr lang="de-DE" i="1">
                                        <a:solidFill>
                                          <a:schemeClr val="tx1"/>
                                        </a:solidFill>
                                        <a:latin typeface="Cambria Math"/>
                                      </a:rPr>
                                      <m:t>𝑅</m:t>
                                    </m:r>
                                  </m:e>
                                  <m:sub>
                                    <m:r>
                                      <a:rPr lang="de-DE" i="1">
                                        <a:solidFill>
                                          <a:schemeClr val="tx1"/>
                                        </a:solidFill>
                                        <a:latin typeface="Cambria Math"/>
                                      </a:rPr>
                                      <m:t>𝐻𝑂𝑇</m:t>
                                    </m:r>
                                  </m:sub>
                                </m:sSub>
                                <m:r>
                                  <a:rPr lang="de-DE" i="1">
                                    <a:solidFill>
                                      <a:schemeClr val="tx1"/>
                                    </a:solidFill>
                                    <a:latin typeface="Cambria Math"/>
                                  </a:rPr>
                                  <m:t>(</m:t>
                                </m:r>
                                <m:r>
                                  <a:rPr lang="de-DE" b="0" i="1" smtClean="0">
                                    <a:solidFill>
                                      <a:schemeClr val="tx1"/>
                                    </a:solidFill>
                                    <a:latin typeface="Cambria Math"/>
                                  </a:rPr>
                                  <m:t>6</m:t>
                                </m:r>
                                <m:r>
                                  <a:rPr lang="de-DE" i="1">
                                    <a:solidFill>
                                      <a:schemeClr val="tx1"/>
                                    </a:solidFill>
                                    <a:latin typeface="Cambria Math"/>
                                  </a:rPr>
                                  <m:t>0</m:t>
                                </m:r>
                                <m:r>
                                  <a:rPr lang="de-DE" i="1">
                                    <a:solidFill>
                                      <a:schemeClr val="tx1"/>
                                    </a:solidFill>
                                    <a:latin typeface="Cambria Math"/>
                                  </a:rPr>
                                  <m:t>𝐾</m:t>
                                </m:r>
                                <m:r>
                                  <a:rPr lang="de-DE" i="1">
                                    <a:solidFill>
                                      <a:schemeClr val="tx1"/>
                                    </a:solidFill>
                                    <a:latin typeface="Cambria Math"/>
                                  </a:rPr>
                                  <m:t>)</m:t>
                                </m:r>
                                <m:r>
                                  <m:rPr>
                                    <m:nor/>
                                  </m:rPr>
                                  <a:rPr lang="en-US" dirty="0">
                                    <a:solidFill>
                                      <a:schemeClr val="tx1"/>
                                    </a:solidFill>
                                  </a:rPr>
                                  <m:t> </m:t>
                                </m:r>
                              </m:den>
                            </m:f>
                          </m:e>
                        </m:rad>
                      </m:e>
                      <m:sub/>
                    </m:sSub>
                  </m:oMath>
                </a14:m>
                <a:r>
                  <a:rPr lang="en-US" dirty="0" smtClean="0">
                    <a:solidFill>
                      <a:schemeClr val="tx1"/>
                    </a:solidFill>
                  </a:rPr>
                  <a:t>in [A]</a:t>
                </a:r>
              </a:p>
              <a:p>
                <a:pPr marL="0" indent="0">
                  <a:spcAft>
                    <a:spcPts val="600"/>
                  </a:spcAft>
                </a:pPr>
                <a14:m>
                  <m:oMath xmlns:m="http://schemas.openxmlformats.org/officeDocument/2006/math">
                    <m:sSub>
                      <m:sSubPr>
                        <m:ctrlPr>
                          <a:rPr lang="de-DE" i="1" smtClean="0">
                            <a:solidFill>
                              <a:schemeClr val="tx1"/>
                            </a:solidFill>
                            <a:latin typeface="Cambria Math"/>
                          </a:rPr>
                        </m:ctrlPr>
                      </m:sSubPr>
                      <m:e>
                        <m:r>
                          <a:rPr lang="de-DE" b="0" i="1" smtClean="0">
                            <a:solidFill>
                              <a:schemeClr val="tx1"/>
                            </a:solidFill>
                            <a:latin typeface="Cambria Math"/>
                          </a:rPr>
                          <m:t>𝑀</m:t>
                        </m:r>
                      </m:e>
                      <m:sub>
                        <m:r>
                          <a:rPr lang="de-DE" b="0" i="1" smtClean="0">
                            <a:solidFill>
                              <a:schemeClr val="tx1"/>
                            </a:solidFill>
                            <a:latin typeface="Cambria Math"/>
                          </a:rPr>
                          <m:t>0</m:t>
                        </m:r>
                      </m:sub>
                    </m:sSub>
                    <m:d>
                      <m:dPr>
                        <m:ctrlPr>
                          <a:rPr lang="de-DE" b="0" i="1" smtClean="0">
                            <a:solidFill>
                              <a:schemeClr val="tx1"/>
                            </a:solidFill>
                            <a:latin typeface="Cambria Math"/>
                          </a:rPr>
                        </m:ctrlPr>
                      </m:dPr>
                      <m:e>
                        <m:r>
                          <a:rPr lang="de-DE" b="0" i="1" smtClean="0">
                            <a:solidFill>
                              <a:schemeClr val="tx1"/>
                            </a:solidFill>
                            <a:latin typeface="Cambria Math"/>
                          </a:rPr>
                          <m:t>60</m:t>
                        </m:r>
                        <m:r>
                          <a:rPr lang="de-DE" b="0" i="1" smtClean="0">
                            <a:solidFill>
                              <a:schemeClr val="tx1"/>
                            </a:solidFill>
                            <a:latin typeface="Cambria Math"/>
                          </a:rPr>
                          <m:t>𝐾</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𝐼</m:t>
                        </m:r>
                      </m:e>
                      <m:sub>
                        <m:r>
                          <a:rPr lang="de-DE" b="0" i="1" smtClean="0">
                            <a:solidFill>
                              <a:schemeClr val="tx1"/>
                            </a:solidFill>
                            <a:latin typeface="Cambria Math"/>
                          </a:rPr>
                          <m:t>0</m:t>
                        </m:r>
                      </m:sub>
                    </m:sSub>
                    <m:d>
                      <m:dPr>
                        <m:ctrlPr>
                          <a:rPr lang="de-DE" b="0" i="1" smtClean="0">
                            <a:solidFill>
                              <a:schemeClr val="tx1"/>
                            </a:solidFill>
                            <a:latin typeface="Cambria Math"/>
                          </a:rPr>
                        </m:ctrlPr>
                      </m:dPr>
                      <m:e>
                        <m:r>
                          <a:rPr lang="de-DE" b="0" i="1" smtClean="0">
                            <a:solidFill>
                              <a:schemeClr val="tx1"/>
                            </a:solidFill>
                            <a:latin typeface="Cambria Math"/>
                          </a:rPr>
                          <m:t>60</m:t>
                        </m:r>
                        <m:r>
                          <a:rPr lang="de-DE" b="0" i="1" smtClean="0">
                            <a:solidFill>
                              <a:schemeClr val="tx1"/>
                            </a:solidFill>
                            <a:latin typeface="Cambria Math"/>
                          </a:rPr>
                          <m:t>𝐾</m:t>
                        </m:r>
                      </m:e>
                    </m:d>
                    <m:r>
                      <a:rPr lang="de-DE" b="0" i="1" smtClean="0">
                        <a:solidFill>
                          <a:schemeClr val="tx1"/>
                        </a:solidFill>
                        <a:latin typeface="Cambria Math"/>
                      </a:rPr>
                      <m:t>∗</m:t>
                    </m:r>
                    <m:r>
                      <a:rPr lang="de-DE" b="0" i="1" smtClean="0">
                        <a:solidFill>
                          <a:schemeClr val="tx1"/>
                        </a:solidFill>
                        <a:latin typeface="Cambria Math"/>
                      </a:rPr>
                      <m:t>𝐾𝑇</m:t>
                    </m:r>
                    <m:r>
                      <a:rPr lang="de-DE" b="0" i="1" smtClean="0">
                        <a:solidFill>
                          <a:schemeClr val="tx1"/>
                        </a:solidFill>
                        <a:latin typeface="Cambria Math"/>
                      </a:rPr>
                      <m:t>(60</m:t>
                    </m:r>
                    <m:r>
                      <a:rPr lang="de-DE" b="0" i="1" smtClean="0">
                        <a:solidFill>
                          <a:schemeClr val="tx1"/>
                        </a:solidFill>
                        <a:latin typeface="Cambria Math"/>
                      </a:rPr>
                      <m:t>𝐾</m:t>
                    </m:r>
                    <m:r>
                      <a:rPr lang="de-DE" b="0" i="1" smtClean="0">
                        <a:solidFill>
                          <a:schemeClr val="tx1"/>
                        </a:solidFill>
                        <a:latin typeface="Cambria Math"/>
                      </a:rPr>
                      <m:t>)</m:t>
                    </m:r>
                  </m:oMath>
                </a14:m>
                <a:r>
                  <a:rPr lang="de-DE" dirty="0" smtClean="0">
                    <a:solidFill>
                      <a:schemeClr val="tx1"/>
                    </a:solidFill>
                  </a:rPr>
                  <a:t> in [</a:t>
                </a:r>
                <a:r>
                  <a:rPr lang="de-DE" dirty="0" err="1" smtClean="0">
                    <a:solidFill>
                      <a:schemeClr val="tx1"/>
                    </a:solidFill>
                  </a:rPr>
                  <a:t>Nm</a:t>
                </a:r>
                <a:r>
                  <a:rPr lang="de-DE" dirty="0" smtClean="0">
                    <a:solidFill>
                      <a:schemeClr val="tx1"/>
                    </a:solidFill>
                  </a:rPr>
                  <a:t>] </a:t>
                </a:r>
                <a:endParaRPr lang="de-DE" dirty="0">
                  <a:solidFill>
                    <a:schemeClr val="tx1"/>
                  </a:solidFill>
                </a:endParaRPr>
              </a:p>
              <a:p>
                <a:pPr marL="0" indent="0">
                  <a:spcAft>
                    <a:spcPts val="600"/>
                  </a:spcAft>
                </a:pPr>
                <a:endParaRPr lang="en-US" dirty="0">
                  <a:solidFill>
                    <a:schemeClr val="tx1"/>
                  </a:solidFill>
                </a:endParaRPr>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04800" y="1143000"/>
                <a:ext cx="8610600" cy="5410200"/>
              </a:xfrm>
              <a:blipFill rotWithShape="1">
                <a:blip r:embed="rId2" cstate="print"/>
                <a:stretch>
                  <a:fillRect l="-708" t="-451"/>
                </a:stretch>
              </a:blipFill>
            </p:spPr>
            <p:txBody>
              <a:bodyPr/>
              <a:lstStyle/>
              <a:p>
                <a:r>
                  <a:rPr lang="en-US">
                    <a:noFill/>
                  </a:rPr>
                  <a:t> </a:t>
                </a:r>
              </a:p>
            </p:txBody>
          </p:sp>
        </mc:Fallback>
      </mc:AlternateContent>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49</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7916534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2895600" y="3283921"/>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ambria Math"/>
                <a:ea typeface="Cambria Math"/>
              </a:rPr>
              <a:t>=</a:t>
            </a:r>
            <a:endParaRPr lang="en-US" sz="2000" dirty="0"/>
          </a:p>
        </p:txBody>
      </p:sp>
      <p:sp>
        <p:nvSpPr>
          <p:cNvPr id="2" name="Titel 1"/>
          <p:cNvSpPr>
            <a:spLocks noGrp="1"/>
          </p:cNvSpPr>
          <p:nvPr>
            <p:ph type="title"/>
          </p:nvPr>
        </p:nvSpPr>
        <p:spPr/>
        <p:txBody>
          <a:bodyPr anchor="ctr"/>
          <a:lstStyle/>
          <a:p>
            <a:r>
              <a:rPr lang="de-DE" dirty="0" smtClean="0"/>
              <a:t>Gleichstrommaschine GM</a:t>
            </a:r>
            <a:endParaRPr lang="en-US" dirty="0"/>
          </a:p>
        </p:txBody>
      </p:sp>
      <p:sp>
        <p:nvSpPr>
          <p:cNvPr id="3" name="Inhaltsplatzhalter 2"/>
          <p:cNvSpPr>
            <a:spLocks noGrp="1"/>
          </p:cNvSpPr>
          <p:nvPr>
            <p:ph idx="1"/>
          </p:nvPr>
        </p:nvSpPr>
        <p:spPr>
          <a:xfrm>
            <a:off x="323528" y="1196752"/>
            <a:ext cx="8229600" cy="380999"/>
          </a:xfrm>
        </p:spPr>
        <p:txBody>
          <a:bodyPr/>
          <a:lstStyle/>
          <a:p>
            <a:r>
              <a:rPr lang="de-DE" dirty="0" smtClean="0">
                <a:solidFill>
                  <a:schemeClr val="tx1"/>
                </a:solidFill>
              </a:rPr>
              <a:t>Leistungsbilanz einer Gleichstrommaschine: </a:t>
            </a:r>
            <a:r>
              <a:rPr lang="de-DE" sz="1200" dirty="0" smtClean="0">
                <a:solidFill>
                  <a:schemeClr val="tx1"/>
                </a:solidFill>
              </a:rPr>
              <a:t>(ohne elektrische Erregung </a:t>
            </a:r>
            <a:r>
              <a:rPr lang="de-DE" sz="1200" dirty="0" err="1" smtClean="0">
                <a:solidFill>
                  <a:schemeClr val="tx1"/>
                </a:solidFill>
              </a:rPr>
              <a:t>zB</a:t>
            </a:r>
            <a:r>
              <a:rPr lang="de-DE" sz="1200" dirty="0" smtClean="0">
                <a:solidFill>
                  <a:schemeClr val="tx1"/>
                </a:solidFill>
              </a:rPr>
              <a:t>: PMGM)</a:t>
            </a:r>
            <a:endParaRPr lang="en-US" sz="1200" dirty="0">
              <a:solidFill>
                <a:schemeClr val="tx1"/>
              </a:solidFill>
            </a:endParaRPr>
          </a:p>
        </p:txBody>
      </p:sp>
      <p:cxnSp>
        <p:nvCxnSpPr>
          <p:cNvPr id="5" name="Gerade Verbindung 4"/>
          <p:cNvCxnSpPr/>
          <p:nvPr/>
        </p:nvCxnSpPr>
        <p:spPr>
          <a:xfrm>
            <a:off x="2209800" y="2295478"/>
            <a:ext cx="915396"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rot="5400000">
            <a:off x="2880211" y="2651614"/>
            <a:ext cx="487978"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 Verbindung 9"/>
          <p:cNvCxnSpPr/>
          <p:nvPr/>
        </p:nvCxnSpPr>
        <p:spPr>
          <a:xfrm>
            <a:off x="2215583" y="4122121"/>
            <a:ext cx="910612"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6" idx="1"/>
          </p:cNvCxnSpPr>
          <p:nvPr/>
        </p:nvCxnSpPr>
        <p:spPr>
          <a:xfrm flipV="1">
            <a:off x="3124200" y="2293325"/>
            <a:ext cx="2" cy="190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3125196" y="3733800"/>
            <a:ext cx="999"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215583" y="2421279"/>
            <a:ext cx="0" cy="16246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3429997" y="3130716"/>
            <a:ext cx="0" cy="9152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3429997" y="2502678"/>
            <a:ext cx="0" cy="4691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3429997" y="2565855"/>
            <a:ext cx="461986" cy="369332"/>
          </a:xfrm>
          <a:prstGeom prst="rect">
            <a:avLst/>
          </a:prstGeom>
          <a:noFill/>
        </p:spPr>
        <p:txBody>
          <a:bodyPr wrap="none" rtlCol="0">
            <a:spAutoFit/>
          </a:bodyPr>
          <a:lstStyle/>
          <a:p>
            <a:r>
              <a:rPr lang="de-DE" dirty="0" smtClean="0"/>
              <a:t>U</a:t>
            </a:r>
            <a:r>
              <a:rPr lang="de-DE" baseline="-25000" dirty="0" smtClean="0"/>
              <a:t>R</a:t>
            </a:r>
            <a:endParaRPr lang="en-US" baseline="-25000" dirty="0"/>
          </a:p>
        </p:txBody>
      </p:sp>
      <p:sp>
        <p:nvSpPr>
          <p:cNvPr id="19" name="Textfeld 18"/>
          <p:cNvSpPr txBox="1"/>
          <p:nvPr/>
        </p:nvSpPr>
        <p:spPr>
          <a:xfrm>
            <a:off x="3429997" y="3327855"/>
            <a:ext cx="684803" cy="369332"/>
          </a:xfrm>
          <a:prstGeom prst="rect">
            <a:avLst/>
          </a:prstGeom>
          <a:noFill/>
        </p:spPr>
        <p:txBody>
          <a:bodyPr wrap="none" rtlCol="0">
            <a:spAutoFit/>
          </a:bodyPr>
          <a:lstStyle/>
          <a:p>
            <a:r>
              <a:rPr lang="de-DE" dirty="0" smtClean="0"/>
              <a:t>U</a:t>
            </a:r>
            <a:r>
              <a:rPr lang="de-DE" baseline="-25000" dirty="0" smtClean="0"/>
              <a:t>EMK</a:t>
            </a:r>
            <a:endParaRPr lang="en-US" baseline="-25000" dirty="0"/>
          </a:p>
        </p:txBody>
      </p:sp>
      <p:cxnSp>
        <p:nvCxnSpPr>
          <p:cNvPr id="20" name="Gerade Verbindung mit Pfeil 19"/>
          <p:cNvCxnSpPr/>
          <p:nvPr/>
        </p:nvCxnSpPr>
        <p:spPr>
          <a:xfrm>
            <a:off x="2514600" y="2045732"/>
            <a:ext cx="26885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514600" y="1676400"/>
            <a:ext cx="248786" cy="369332"/>
          </a:xfrm>
          <a:prstGeom prst="rect">
            <a:avLst/>
          </a:prstGeom>
          <a:noFill/>
        </p:spPr>
        <p:txBody>
          <a:bodyPr wrap="none" rtlCol="0">
            <a:spAutoFit/>
          </a:bodyPr>
          <a:lstStyle/>
          <a:p>
            <a:r>
              <a:rPr lang="de-DE" dirty="0" smtClean="0">
                <a:solidFill>
                  <a:srgbClr val="FF0000"/>
                </a:solidFill>
              </a:rPr>
              <a:t>I</a:t>
            </a:r>
            <a:endParaRPr lang="en-US" baseline="-25000" dirty="0">
              <a:solidFill>
                <a:srgbClr val="FF0000"/>
              </a:solidFill>
            </a:endParaRPr>
          </a:p>
        </p:txBody>
      </p:sp>
      <p:cxnSp>
        <p:nvCxnSpPr>
          <p:cNvPr id="27" name="Gerade Verbindung 26"/>
          <p:cNvCxnSpPr>
            <a:endCxn id="6" idx="3"/>
          </p:cNvCxnSpPr>
          <p:nvPr/>
        </p:nvCxnSpPr>
        <p:spPr>
          <a:xfrm flipV="1">
            <a:off x="3124200" y="2971803"/>
            <a:ext cx="0" cy="3047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1676400" y="3048934"/>
            <a:ext cx="538930" cy="369332"/>
          </a:xfrm>
          <a:prstGeom prst="rect">
            <a:avLst/>
          </a:prstGeom>
          <a:noFill/>
        </p:spPr>
        <p:txBody>
          <a:bodyPr wrap="none" rtlCol="0">
            <a:spAutoFit/>
          </a:bodyPr>
          <a:lstStyle/>
          <a:p>
            <a:r>
              <a:rPr lang="de-DE" dirty="0" smtClean="0"/>
              <a:t>U</a:t>
            </a:r>
            <a:r>
              <a:rPr lang="de-DE" baseline="-25000" dirty="0" smtClean="0"/>
              <a:t>KL</a:t>
            </a:r>
            <a:endParaRPr lang="en-US" baseline="-25000" dirty="0"/>
          </a:p>
        </p:txBody>
      </p:sp>
      <p:sp>
        <p:nvSpPr>
          <p:cNvPr id="38" name="Textfeld 37"/>
          <p:cNvSpPr txBox="1"/>
          <p:nvPr/>
        </p:nvSpPr>
        <p:spPr>
          <a:xfrm>
            <a:off x="381000" y="2369521"/>
            <a:ext cx="1274708" cy="923330"/>
          </a:xfrm>
          <a:prstGeom prst="rect">
            <a:avLst/>
          </a:prstGeom>
          <a:noFill/>
        </p:spPr>
        <p:txBody>
          <a:bodyPr wrap="none" rtlCol="0">
            <a:spAutoFit/>
          </a:bodyPr>
          <a:lstStyle/>
          <a:p>
            <a:r>
              <a:rPr lang="de-DE" dirty="0" smtClean="0"/>
              <a:t>Elektrisch</a:t>
            </a:r>
          </a:p>
          <a:p>
            <a:r>
              <a:rPr lang="de-DE" dirty="0"/>
              <a:t>z</a:t>
            </a:r>
            <a:r>
              <a:rPr lang="de-DE" dirty="0" smtClean="0"/>
              <a:t>ugeführte</a:t>
            </a:r>
          </a:p>
          <a:p>
            <a:r>
              <a:rPr lang="de-DE" dirty="0" smtClean="0"/>
              <a:t>Leistung</a:t>
            </a:r>
            <a:endParaRPr lang="en-US" dirty="0"/>
          </a:p>
        </p:txBody>
      </p:sp>
      <p:sp>
        <p:nvSpPr>
          <p:cNvPr id="39" name="Pfeil nach rechts 38"/>
          <p:cNvSpPr/>
          <p:nvPr/>
        </p:nvSpPr>
        <p:spPr>
          <a:xfrm>
            <a:off x="533400" y="3283921"/>
            <a:ext cx="114795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feil nach rechts 39"/>
          <p:cNvSpPr/>
          <p:nvPr/>
        </p:nvSpPr>
        <p:spPr>
          <a:xfrm rot="19930143">
            <a:off x="3834515" y="2336669"/>
            <a:ext cx="566564" cy="21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feil nach rechts 40"/>
          <p:cNvSpPr/>
          <p:nvPr/>
        </p:nvSpPr>
        <p:spPr>
          <a:xfrm>
            <a:off x="4096918" y="3297320"/>
            <a:ext cx="690249" cy="520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feld 41"/>
          <p:cNvSpPr txBox="1"/>
          <p:nvPr/>
        </p:nvSpPr>
        <p:spPr>
          <a:xfrm>
            <a:off x="4419600" y="1752600"/>
            <a:ext cx="1685141" cy="646331"/>
          </a:xfrm>
          <a:prstGeom prst="rect">
            <a:avLst/>
          </a:prstGeom>
          <a:noFill/>
        </p:spPr>
        <p:txBody>
          <a:bodyPr wrap="none" rtlCol="0">
            <a:spAutoFit/>
          </a:bodyPr>
          <a:lstStyle/>
          <a:p>
            <a:r>
              <a:rPr lang="de-DE" dirty="0" smtClean="0"/>
              <a:t>Elektrische</a:t>
            </a:r>
          </a:p>
          <a:p>
            <a:r>
              <a:rPr lang="de-DE" dirty="0" smtClean="0"/>
              <a:t>Verlustleistung</a:t>
            </a:r>
            <a:endParaRPr lang="en-US" dirty="0"/>
          </a:p>
        </p:txBody>
      </p:sp>
      <p:sp>
        <p:nvSpPr>
          <p:cNvPr id="43" name="Textfeld 42"/>
          <p:cNvSpPr txBox="1"/>
          <p:nvPr/>
        </p:nvSpPr>
        <p:spPr>
          <a:xfrm>
            <a:off x="4800600" y="3055321"/>
            <a:ext cx="1569725" cy="923330"/>
          </a:xfrm>
          <a:prstGeom prst="rect">
            <a:avLst/>
          </a:prstGeom>
          <a:noFill/>
        </p:spPr>
        <p:txBody>
          <a:bodyPr wrap="none" rtlCol="0">
            <a:spAutoFit/>
          </a:bodyPr>
          <a:lstStyle/>
          <a:p>
            <a:r>
              <a:rPr lang="de-DE" dirty="0" smtClean="0"/>
              <a:t>Innere</a:t>
            </a:r>
          </a:p>
          <a:p>
            <a:r>
              <a:rPr lang="de-DE" dirty="0" smtClean="0"/>
              <a:t>mechanische</a:t>
            </a:r>
          </a:p>
          <a:p>
            <a:r>
              <a:rPr lang="de-DE" dirty="0"/>
              <a:t>L</a:t>
            </a:r>
            <a:r>
              <a:rPr lang="de-DE" dirty="0" smtClean="0"/>
              <a:t>eistung</a:t>
            </a:r>
            <a:endParaRPr lang="en-US" dirty="0"/>
          </a:p>
        </p:txBody>
      </p:sp>
      <p:sp>
        <p:nvSpPr>
          <p:cNvPr id="44" name="Pfeil nach rechts 43"/>
          <p:cNvSpPr/>
          <p:nvPr/>
        </p:nvSpPr>
        <p:spPr>
          <a:xfrm rot="19930143">
            <a:off x="6288883" y="2998024"/>
            <a:ext cx="468737" cy="21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feld 44"/>
          <p:cNvSpPr txBox="1"/>
          <p:nvPr/>
        </p:nvSpPr>
        <p:spPr>
          <a:xfrm>
            <a:off x="7001659" y="2256590"/>
            <a:ext cx="1685141" cy="646331"/>
          </a:xfrm>
          <a:prstGeom prst="rect">
            <a:avLst/>
          </a:prstGeom>
          <a:noFill/>
        </p:spPr>
        <p:txBody>
          <a:bodyPr wrap="none" rtlCol="0">
            <a:spAutoFit/>
          </a:bodyPr>
          <a:lstStyle/>
          <a:p>
            <a:r>
              <a:rPr lang="de-DE" dirty="0" smtClean="0"/>
              <a:t>Mechanische</a:t>
            </a:r>
          </a:p>
          <a:p>
            <a:r>
              <a:rPr lang="de-DE" dirty="0" smtClean="0"/>
              <a:t>Verlustleistung</a:t>
            </a:r>
            <a:endParaRPr lang="en-US" dirty="0"/>
          </a:p>
        </p:txBody>
      </p:sp>
      <p:sp>
        <p:nvSpPr>
          <p:cNvPr id="46" name="Pfeil nach rechts 45"/>
          <p:cNvSpPr/>
          <p:nvPr/>
        </p:nvSpPr>
        <p:spPr>
          <a:xfrm>
            <a:off x="6324600" y="3754520"/>
            <a:ext cx="614049" cy="367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feld 46"/>
          <p:cNvSpPr txBox="1"/>
          <p:nvPr/>
        </p:nvSpPr>
        <p:spPr>
          <a:xfrm>
            <a:off x="6964675" y="3655991"/>
            <a:ext cx="1544012" cy="923330"/>
          </a:xfrm>
          <a:prstGeom prst="rect">
            <a:avLst/>
          </a:prstGeom>
          <a:noFill/>
        </p:spPr>
        <p:txBody>
          <a:bodyPr wrap="none" rtlCol="0">
            <a:spAutoFit/>
          </a:bodyPr>
          <a:lstStyle/>
          <a:p>
            <a:r>
              <a:rPr lang="de-DE" dirty="0"/>
              <a:t>M</a:t>
            </a:r>
            <a:r>
              <a:rPr lang="de-DE" dirty="0" smtClean="0"/>
              <a:t>echanische</a:t>
            </a:r>
          </a:p>
          <a:p>
            <a:r>
              <a:rPr lang="de-DE" dirty="0" smtClean="0"/>
              <a:t>Leistung an </a:t>
            </a:r>
          </a:p>
          <a:p>
            <a:r>
              <a:rPr lang="de-DE" dirty="0" smtClean="0"/>
              <a:t>der Welle</a:t>
            </a:r>
            <a:endParaRPr lang="en-US" dirty="0"/>
          </a:p>
        </p:txBody>
      </p:sp>
      <mc:AlternateContent xmlns:mc="http://schemas.openxmlformats.org/markup-compatibility/2006">
        <mc:Choice xmlns="" xmlns:a14="http://schemas.microsoft.com/office/drawing/2010/main" Requires="a14">
          <p:sp>
            <p:nvSpPr>
              <p:cNvPr id="48" name="Textfeld 47"/>
              <p:cNvSpPr txBox="1"/>
              <p:nvPr/>
            </p:nvSpPr>
            <p:spPr>
              <a:xfrm>
                <a:off x="4419600" y="2350411"/>
                <a:ext cx="79393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𝑉</m:t>
                          </m:r>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𝐸𝐿</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48" name="Textfeld 47"/>
              <p:cNvSpPr txBox="1">
                <a:spLocks noRot="1" noChangeAspect="1" noMove="1" noResize="1" noEditPoints="1" noAdjustHandles="1" noChangeArrowheads="1" noChangeShapeType="1" noTextEdit="1"/>
              </p:cNvSpPr>
              <p:nvPr/>
            </p:nvSpPr>
            <p:spPr>
              <a:xfrm>
                <a:off x="4419600" y="2350411"/>
                <a:ext cx="793935" cy="400110"/>
              </a:xfrm>
              <a:prstGeom prst="rect">
                <a:avLst/>
              </a:prstGeom>
              <a:blipFill rotWithShape="1">
                <a:blip r:embed="rId2" cstate="print"/>
                <a:stretch>
                  <a:fillRect b="-461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9" name="Textfeld 48"/>
              <p:cNvSpPr txBox="1"/>
              <p:nvPr/>
            </p:nvSpPr>
            <p:spPr>
              <a:xfrm>
                <a:off x="4787167" y="3931621"/>
                <a:ext cx="1063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𝐼</m:t>
                          </m:r>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𝑀𝐸𝐶𝐻</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49" name="Textfeld 48"/>
              <p:cNvSpPr txBox="1">
                <a:spLocks noRot="1" noChangeAspect="1" noMove="1" noResize="1" noEditPoints="1" noAdjustHandles="1" noChangeArrowheads="1" noChangeShapeType="1" noTextEdit="1"/>
              </p:cNvSpPr>
              <p:nvPr/>
            </p:nvSpPr>
            <p:spPr>
              <a:xfrm>
                <a:off x="4787167" y="3931621"/>
                <a:ext cx="1063561" cy="400110"/>
              </a:xfrm>
              <a:prstGeom prst="rect">
                <a:avLst/>
              </a:prstGeom>
              <a:blipFill rotWithShape="1">
                <a:blip r:embed="rId3" cstate="print"/>
                <a:stretch>
                  <a:fillRect b="-303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1" name="Textfeld 50"/>
              <p:cNvSpPr txBox="1"/>
              <p:nvPr/>
            </p:nvSpPr>
            <p:spPr>
              <a:xfrm>
                <a:off x="6965870" y="2833490"/>
                <a:ext cx="11113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𝑉</m:t>
                          </m:r>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𝑀𝐸𝐶𝐻</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51" name="Textfeld 50"/>
              <p:cNvSpPr txBox="1">
                <a:spLocks noRot="1" noChangeAspect="1" noMove="1" noResize="1" noEditPoints="1" noAdjustHandles="1" noChangeArrowheads="1" noChangeShapeType="1" noTextEdit="1"/>
              </p:cNvSpPr>
              <p:nvPr/>
            </p:nvSpPr>
            <p:spPr>
              <a:xfrm>
                <a:off x="6965870" y="2833490"/>
                <a:ext cx="1111330" cy="400110"/>
              </a:xfrm>
              <a:prstGeom prst="rect">
                <a:avLst/>
              </a:prstGeom>
              <a:blipFill rotWithShape="1">
                <a:blip r:embed="rId4" cstate="print"/>
                <a:stretch>
                  <a:fillRect b="-461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2" name="Textfeld 51"/>
              <p:cNvSpPr txBox="1"/>
              <p:nvPr/>
            </p:nvSpPr>
            <p:spPr>
              <a:xfrm>
                <a:off x="523882" y="3938320"/>
                <a:ext cx="69345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𝑍𝑈</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52" name="Textfeld 51"/>
              <p:cNvSpPr txBox="1">
                <a:spLocks noRot="1" noChangeAspect="1" noMove="1" noResize="1" noEditPoints="1" noAdjustHandles="1" noChangeArrowheads="1" noChangeShapeType="1" noTextEdit="1"/>
              </p:cNvSpPr>
              <p:nvPr/>
            </p:nvSpPr>
            <p:spPr>
              <a:xfrm>
                <a:off x="523882" y="3938320"/>
                <a:ext cx="693459" cy="400110"/>
              </a:xfrm>
              <a:prstGeom prst="rect">
                <a:avLst/>
              </a:prstGeom>
              <a:blipFill rotWithShape="1">
                <a:blip r:embed="rId5" cstate="print"/>
                <a:stretch>
                  <a:fillRect b="-303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7" name="Inhaltsplatzhalter 2"/>
              <p:cNvSpPr>
                <a:spLocks noGrp="1"/>
              </p:cNvSpPr>
              <p:nvPr>
                <p:ph idx="1"/>
              </p:nvPr>
            </p:nvSpPr>
            <p:spPr>
              <a:xfrm>
                <a:off x="238361" y="4724400"/>
                <a:ext cx="8229600" cy="1219200"/>
              </a:xfrm>
            </p:spPr>
            <p:txBody>
              <a:bodyPr/>
              <a:lstStyle/>
              <a:p>
                <a:r>
                  <a:rPr lang="de-DE" sz="1200" dirty="0" smtClean="0">
                    <a:solidFill>
                      <a:schemeClr val="tx1"/>
                    </a:solidFill>
                  </a:rPr>
                  <a:t>Mechanische Leistung an der Welle: </a:t>
                </a:r>
                <a14:m>
                  <m:oMath xmlns:m="http://schemas.openxmlformats.org/officeDocument/2006/math">
                    <m:sSub>
                      <m:sSubPr>
                        <m:ctrlPr>
                          <a:rPr lang="de-DE" sz="1200" i="1" smtClean="0">
                            <a:solidFill>
                              <a:schemeClr val="tx1"/>
                            </a:solidFill>
                            <a:latin typeface="Cambria Math"/>
                          </a:rPr>
                        </m:ctrlPr>
                      </m:sSubPr>
                      <m:e>
                        <m:r>
                          <a:rPr lang="de-DE" sz="1200" b="0" i="1" smtClean="0">
                            <a:solidFill>
                              <a:schemeClr val="tx1"/>
                            </a:solidFill>
                            <a:latin typeface="Cambria Math"/>
                          </a:rPr>
                          <m:t>𝑃</m:t>
                        </m:r>
                      </m:e>
                      <m:sub>
                        <m:r>
                          <a:rPr lang="de-DE" sz="1200" b="0" i="1" smtClean="0">
                            <a:solidFill>
                              <a:schemeClr val="tx1"/>
                            </a:solidFill>
                            <a:latin typeface="Cambria Math"/>
                          </a:rPr>
                          <m:t>𝑀𝐸𝐶𝐻</m:t>
                        </m:r>
                      </m:sub>
                    </m:sSub>
                    <m:r>
                      <a:rPr lang="de-DE" sz="1200" b="0" i="1" smtClean="0">
                        <a:solidFill>
                          <a:schemeClr val="tx1"/>
                        </a:solidFill>
                        <a:latin typeface="Cambria Math"/>
                      </a:rPr>
                      <m:t>=</m:t>
                    </m:r>
                    <m:sSub>
                      <m:sSubPr>
                        <m:ctrlPr>
                          <a:rPr lang="de-DE" sz="1200" b="0" i="1" smtClean="0">
                            <a:solidFill>
                              <a:schemeClr val="tx1"/>
                            </a:solidFill>
                            <a:latin typeface="Cambria Math"/>
                          </a:rPr>
                        </m:ctrlPr>
                      </m:sSubPr>
                      <m:e>
                        <m:r>
                          <a:rPr lang="de-DE" sz="1200" b="0" i="1" smtClean="0">
                            <a:solidFill>
                              <a:schemeClr val="tx1"/>
                            </a:solidFill>
                            <a:latin typeface="Cambria Math"/>
                          </a:rPr>
                          <m:t>𝑀</m:t>
                        </m:r>
                      </m:e>
                      <m:sub>
                        <m:r>
                          <a:rPr lang="de-DE" sz="1200" b="0" i="1" smtClean="0">
                            <a:solidFill>
                              <a:schemeClr val="tx1"/>
                            </a:solidFill>
                            <a:latin typeface="Cambria Math"/>
                          </a:rPr>
                          <m:t>𝑀𝐸𝐶𝐻</m:t>
                        </m:r>
                      </m:sub>
                    </m:sSub>
                    <m:r>
                      <a:rPr lang="de-DE" sz="1200" b="0" i="1" smtClean="0">
                        <a:solidFill>
                          <a:schemeClr val="tx1"/>
                        </a:solidFill>
                        <a:latin typeface="Cambria Math"/>
                      </a:rPr>
                      <m:t>∗</m:t>
                    </m:r>
                    <m:r>
                      <a:rPr lang="de-DE" sz="1200" b="0" i="1" smtClean="0">
                        <a:solidFill>
                          <a:schemeClr val="tx1"/>
                        </a:solidFill>
                        <a:latin typeface="Cambria Math"/>
                        <a:ea typeface="Cambria Math"/>
                      </a:rPr>
                      <m:t>𝜔</m:t>
                    </m:r>
                  </m:oMath>
                </a14:m>
                <a:endParaRPr lang="en-US" sz="1200" dirty="0" smtClean="0">
                  <a:solidFill>
                    <a:schemeClr val="tx1"/>
                  </a:solidFill>
                </a:endParaRPr>
              </a:p>
              <a:p>
                <a:r>
                  <a:rPr lang="de-DE" sz="1200" dirty="0" smtClean="0">
                    <a:solidFill>
                      <a:schemeClr val="tx1"/>
                    </a:solidFill>
                  </a:rPr>
                  <a:t>Innere Leistung: </a:t>
                </a:r>
                <a14:m>
                  <m:oMath xmlns:m="http://schemas.openxmlformats.org/officeDocument/2006/math">
                    <m:sSub>
                      <m:sSubPr>
                        <m:ctrlPr>
                          <a:rPr lang="de-DE" sz="1200" i="1">
                            <a:solidFill>
                              <a:schemeClr val="tx1"/>
                            </a:solidFill>
                            <a:latin typeface="Cambria Math"/>
                          </a:rPr>
                        </m:ctrlPr>
                      </m:sSubPr>
                      <m:e>
                        <m:r>
                          <a:rPr lang="de-DE" sz="1200" i="1">
                            <a:solidFill>
                              <a:schemeClr val="tx1"/>
                            </a:solidFill>
                            <a:latin typeface="Cambria Math"/>
                          </a:rPr>
                          <m:t>𝑃</m:t>
                        </m:r>
                      </m:e>
                      <m:sub>
                        <m:r>
                          <a:rPr lang="de-DE" sz="1200" b="0" i="1" smtClean="0">
                            <a:solidFill>
                              <a:schemeClr val="tx1"/>
                            </a:solidFill>
                            <a:latin typeface="Cambria Math"/>
                          </a:rPr>
                          <m:t>𝐼</m:t>
                        </m:r>
                        <m:r>
                          <a:rPr lang="de-DE" sz="1200" b="0" i="1" smtClean="0">
                            <a:solidFill>
                              <a:schemeClr val="tx1"/>
                            </a:solidFill>
                            <a:latin typeface="Cambria Math"/>
                          </a:rPr>
                          <m:t> </m:t>
                        </m:r>
                        <m:r>
                          <a:rPr lang="de-DE" sz="1200" i="1">
                            <a:solidFill>
                              <a:schemeClr val="tx1"/>
                            </a:solidFill>
                            <a:latin typeface="Cambria Math"/>
                          </a:rPr>
                          <m:t>𝑀𝐸𝐶𝐻</m:t>
                        </m:r>
                      </m:sub>
                    </m:sSub>
                    <m:r>
                      <a:rPr lang="de-DE" sz="1200" i="1">
                        <a:solidFill>
                          <a:schemeClr val="tx1"/>
                        </a:solidFill>
                        <a:latin typeface="Cambria Math"/>
                      </a:rPr>
                      <m:t>=</m:t>
                    </m:r>
                    <m:sSub>
                      <m:sSubPr>
                        <m:ctrlPr>
                          <a:rPr lang="de-DE" sz="1200" i="1">
                            <a:solidFill>
                              <a:schemeClr val="tx1"/>
                            </a:solidFill>
                            <a:latin typeface="Cambria Math"/>
                          </a:rPr>
                        </m:ctrlPr>
                      </m:sSubPr>
                      <m:e>
                        <m:r>
                          <a:rPr lang="de-DE" sz="1200" i="1">
                            <a:solidFill>
                              <a:schemeClr val="tx1"/>
                            </a:solidFill>
                            <a:latin typeface="Cambria Math"/>
                          </a:rPr>
                          <m:t>𝑀</m:t>
                        </m:r>
                      </m:e>
                      <m:sub>
                        <m:r>
                          <a:rPr lang="de-DE" sz="1200" b="0" i="1" smtClean="0">
                            <a:solidFill>
                              <a:schemeClr val="tx1"/>
                            </a:solidFill>
                            <a:latin typeface="Cambria Math"/>
                          </a:rPr>
                          <m:t>𝐼</m:t>
                        </m:r>
                      </m:sub>
                    </m:sSub>
                    <m:r>
                      <a:rPr lang="de-DE" sz="1200" i="1">
                        <a:solidFill>
                          <a:schemeClr val="tx1"/>
                        </a:solidFill>
                        <a:latin typeface="Cambria Math"/>
                      </a:rPr>
                      <m:t>∗</m:t>
                    </m:r>
                    <m:r>
                      <a:rPr lang="de-DE" sz="1200" i="1">
                        <a:solidFill>
                          <a:schemeClr val="tx1"/>
                        </a:solidFill>
                        <a:latin typeface="Cambria Math"/>
                        <a:ea typeface="Cambria Math"/>
                      </a:rPr>
                      <m:t>𝜔</m:t>
                    </m:r>
                  </m:oMath>
                </a14:m>
                <a:r>
                  <a:rPr lang="en-US" sz="1200" dirty="0" smtClean="0">
                    <a:solidFill>
                      <a:schemeClr val="tx1"/>
                    </a:solidFill>
                  </a:rPr>
                  <a:t>  (</a:t>
                </a:r>
                <a:r>
                  <a:rPr lang="en-US" sz="1200" dirty="0" err="1" smtClean="0">
                    <a:solidFill>
                      <a:schemeClr val="tx1"/>
                    </a:solidFill>
                  </a:rPr>
                  <a:t>inneres</a:t>
                </a:r>
                <a:r>
                  <a:rPr lang="en-US" sz="1200" dirty="0" smtClean="0">
                    <a:solidFill>
                      <a:schemeClr val="tx1"/>
                    </a:solidFill>
                  </a:rPr>
                  <a:t> Moment) </a:t>
                </a:r>
              </a:p>
              <a:p>
                <a:r>
                  <a:rPr lang="de-DE" sz="1200" dirty="0" smtClean="0">
                    <a:solidFill>
                      <a:schemeClr val="tx1"/>
                    </a:solidFill>
                  </a:rPr>
                  <a:t>Mechanische Verluste sind Reibungsverluste der Lager, Bürstenreibung, Lüfter-Verluste bei </a:t>
                </a:r>
                <a:r>
                  <a:rPr lang="de-DE" sz="1200" dirty="0">
                    <a:solidFill>
                      <a:schemeClr val="tx1"/>
                    </a:solidFill>
                  </a:rPr>
                  <a:t>e</a:t>
                </a:r>
                <a:r>
                  <a:rPr lang="de-DE" sz="1200" dirty="0" smtClean="0">
                    <a:solidFill>
                      <a:schemeClr val="tx1"/>
                    </a:solidFill>
                  </a:rPr>
                  <a:t>igenbelüfteten Motoren, Luftreibung innerhalb des Motorgehäuses / Verwirbelungen, Eisenverluste.</a:t>
                </a:r>
              </a:p>
              <a:p>
                <a:r>
                  <a:rPr lang="de-DE" sz="1200" dirty="0" smtClean="0">
                    <a:solidFill>
                      <a:schemeClr val="tx1"/>
                    </a:solidFill>
                  </a:rPr>
                  <a:t>Elektrische Verluste sind Kupferverluste der Wicklung: </a:t>
                </a:r>
                <a14:m>
                  <m:oMath xmlns:m="http://schemas.openxmlformats.org/officeDocument/2006/math">
                    <m:sSub>
                      <m:sSubPr>
                        <m:ctrlPr>
                          <a:rPr lang="de-DE" sz="1200" i="1">
                            <a:solidFill>
                              <a:schemeClr val="tx1"/>
                            </a:solidFill>
                            <a:latin typeface="Cambria Math"/>
                          </a:rPr>
                        </m:ctrlPr>
                      </m:sSubPr>
                      <m:e>
                        <m:r>
                          <a:rPr lang="de-DE" sz="1200" i="1">
                            <a:solidFill>
                              <a:schemeClr val="tx1"/>
                            </a:solidFill>
                            <a:latin typeface="Cambria Math"/>
                          </a:rPr>
                          <m:t>𝑃</m:t>
                        </m:r>
                      </m:e>
                      <m:sub>
                        <m:r>
                          <a:rPr lang="de-DE" sz="1200" b="0" i="1" smtClean="0">
                            <a:solidFill>
                              <a:schemeClr val="tx1"/>
                            </a:solidFill>
                            <a:latin typeface="Cambria Math"/>
                          </a:rPr>
                          <m:t>𝑉</m:t>
                        </m:r>
                        <m:r>
                          <a:rPr lang="de-DE" sz="1200" i="1">
                            <a:solidFill>
                              <a:schemeClr val="tx1"/>
                            </a:solidFill>
                            <a:latin typeface="Cambria Math"/>
                          </a:rPr>
                          <m:t> </m:t>
                        </m:r>
                        <m:r>
                          <a:rPr lang="de-DE" sz="1200" b="0" i="1" smtClean="0">
                            <a:solidFill>
                              <a:schemeClr val="tx1"/>
                            </a:solidFill>
                            <a:latin typeface="Cambria Math"/>
                          </a:rPr>
                          <m:t>𝐶𝑈</m:t>
                        </m:r>
                      </m:sub>
                    </m:sSub>
                    <m:r>
                      <a:rPr lang="de-DE" sz="1200" i="1">
                        <a:solidFill>
                          <a:schemeClr val="tx1"/>
                        </a:solidFill>
                        <a:latin typeface="Cambria Math"/>
                      </a:rPr>
                      <m:t>=</m:t>
                    </m:r>
                    <m:r>
                      <a:rPr lang="de-DE" sz="1200" b="0" i="1" smtClean="0">
                        <a:solidFill>
                          <a:schemeClr val="tx1"/>
                        </a:solidFill>
                        <a:latin typeface="Cambria Math"/>
                      </a:rPr>
                      <m:t> </m:t>
                    </m:r>
                    <m:sSup>
                      <m:sSupPr>
                        <m:ctrlPr>
                          <a:rPr lang="de-DE" sz="1200" b="0" i="1" smtClean="0">
                            <a:solidFill>
                              <a:schemeClr val="tx1"/>
                            </a:solidFill>
                            <a:latin typeface="Cambria Math"/>
                          </a:rPr>
                        </m:ctrlPr>
                      </m:sSupPr>
                      <m:e>
                        <m:r>
                          <a:rPr lang="de-DE" sz="1200" b="0" i="1" smtClean="0">
                            <a:solidFill>
                              <a:schemeClr val="tx1"/>
                            </a:solidFill>
                            <a:latin typeface="Cambria Math"/>
                          </a:rPr>
                          <m:t>𝐼</m:t>
                        </m:r>
                      </m:e>
                      <m:sup>
                        <m:r>
                          <a:rPr lang="de-DE" sz="1200" b="0" i="1" smtClean="0">
                            <a:solidFill>
                              <a:schemeClr val="tx1"/>
                            </a:solidFill>
                            <a:latin typeface="Cambria Math"/>
                          </a:rPr>
                          <m:t>2</m:t>
                        </m:r>
                      </m:sup>
                    </m:sSup>
                    <m:r>
                      <a:rPr lang="de-DE" sz="1200" b="0" i="1" smtClean="0">
                        <a:solidFill>
                          <a:schemeClr val="tx1"/>
                        </a:solidFill>
                        <a:latin typeface="Cambria Math"/>
                      </a:rPr>
                      <m:t>∗</m:t>
                    </m:r>
                    <m:r>
                      <a:rPr lang="de-DE" sz="1200" b="0" i="1" smtClean="0">
                        <a:solidFill>
                          <a:schemeClr val="tx1"/>
                        </a:solidFill>
                        <a:latin typeface="Cambria Math"/>
                      </a:rPr>
                      <m:t>𝑅</m:t>
                    </m:r>
                  </m:oMath>
                </a14:m>
                <a:endParaRPr lang="en-US" sz="1200" dirty="0" smtClean="0">
                  <a:solidFill>
                    <a:schemeClr val="tx1"/>
                  </a:solidFill>
                </a:endParaRPr>
              </a:p>
              <a:p>
                <a:endParaRPr lang="en-US" sz="1200" dirty="0"/>
              </a:p>
              <a:p>
                <a:endParaRPr lang="en-US" dirty="0"/>
              </a:p>
            </p:txBody>
          </p:sp>
        </mc:Choice>
        <mc:Fallback>
          <p:sp>
            <p:nvSpPr>
              <p:cNvPr id="57" name="Inhaltsplatzhalter 2"/>
              <p:cNvSpPr>
                <a:spLocks noGrp="1" noRot="1" noChangeAspect="1" noMove="1" noResize="1" noEditPoints="1" noAdjustHandles="1" noChangeArrowheads="1" noChangeShapeType="1" noTextEdit="1"/>
              </p:cNvSpPr>
              <p:nvPr>
                <p:ph idx="1"/>
              </p:nvPr>
            </p:nvSpPr>
            <p:spPr>
              <a:xfrm>
                <a:off x="238361" y="4724400"/>
                <a:ext cx="8229600" cy="1219200"/>
              </a:xfrm>
              <a:blipFill rotWithShape="1">
                <a:blip r:embed="rId6" cstate="print"/>
                <a:stretch>
                  <a:fillRect t="-500" b="-50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9" name="Textfeld 58"/>
              <p:cNvSpPr txBox="1"/>
              <p:nvPr/>
            </p:nvSpPr>
            <p:spPr>
              <a:xfrm>
                <a:off x="3916706" y="4980801"/>
                <a:ext cx="10506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solidFill>
                          <a:latin typeface="Cambria Math"/>
                          <a:cs typeface="Arial" panose="020B0604020202020204" pitchFamily="34" charset="0"/>
                        </a:rPr>
                        <m:t>=</m:t>
                      </m:r>
                      <m:r>
                        <a:rPr lang="de-DE" sz="1200" b="0" i="1" smtClean="0">
                          <a:solidFill>
                            <a:schemeClr val="tx1"/>
                          </a:solidFill>
                          <a:latin typeface="Cambria Math"/>
                          <a:cs typeface="Arial" panose="020B0604020202020204" pitchFamily="34" charset="0"/>
                        </a:rPr>
                        <m:t>𝐾𝑇</m:t>
                      </m:r>
                      <m:r>
                        <a:rPr lang="de-DE" sz="1200" b="0" i="1" smtClean="0">
                          <a:solidFill>
                            <a:schemeClr val="tx1"/>
                          </a:solidFill>
                          <a:latin typeface="Cambria Math"/>
                          <a:cs typeface="Arial" panose="020B0604020202020204" pitchFamily="34" charset="0"/>
                        </a:rPr>
                        <m:t>∗</m:t>
                      </m:r>
                      <m:r>
                        <a:rPr lang="de-DE" sz="1200" b="0" i="1" smtClean="0">
                          <a:solidFill>
                            <a:schemeClr val="tx1"/>
                          </a:solidFill>
                          <a:latin typeface="Cambria Math"/>
                          <a:cs typeface="Arial" panose="020B0604020202020204" pitchFamily="34" charset="0"/>
                        </a:rPr>
                        <m:t>𝐼</m:t>
                      </m:r>
                      <m:r>
                        <a:rPr lang="de-DE" sz="1200" b="0" i="1" smtClean="0">
                          <a:solidFill>
                            <a:schemeClr val="tx1"/>
                          </a:solidFill>
                          <a:latin typeface="Cambria Math"/>
                          <a:cs typeface="Arial" panose="020B0604020202020204" pitchFamily="34" charset="0"/>
                        </a:rPr>
                        <m:t>∗</m:t>
                      </m:r>
                      <m:r>
                        <a:rPr lang="de-DE" sz="1200" b="0" i="1" smtClean="0">
                          <a:solidFill>
                            <a:schemeClr val="tx1"/>
                          </a:solidFill>
                          <a:latin typeface="Cambria Math"/>
                          <a:ea typeface="Cambria Math"/>
                          <a:cs typeface="Arial" panose="020B0604020202020204" pitchFamily="34" charset="0"/>
                        </a:rPr>
                        <m:t>𝜔</m:t>
                      </m:r>
                    </m:oMath>
                  </m:oMathPara>
                </a14:m>
                <a:endParaRPr lang="en-US" sz="1200" i="1" dirty="0">
                  <a:solidFill>
                    <a:schemeClr val="tx1"/>
                  </a:solidFill>
                  <a:latin typeface="Arial" panose="020B0604020202020204" pitchFamily="34" charset="0"/>
                  <a:cs typeface="Arial" panose="020B0604020202020204" pitchFamily="34" charset="0"/>
                </a:endParaRPr>
              </a:p>
            </p:txBody>
          </p:sp>
        </mc:Choice>
        <mc:Fallback>
          <p:sp>
            <p:nvSpPr>
              <p:cNvPr id="59" name="Textfeld 58"/>
              <p:cNvSpPr txBox="1">
                <a:spLocks noRot="1" noChangeAspect="1" noMove="1" noResize="1" noEditPoints="1" noAdjustHandles="1" noChangeArrowheads="1" noChangeShapeType="1" noTextEdit="1"/>
              </p:cNvSpPr>
              <p:nvPr/>
            </p:nvSpPr>
            <p:spPr>
              <a:xfrm>
                <a:off x="3916706" y="4980801"/>
                <a:ext cx="1050672" cy="276999"/>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0" name="Textfeld 59"/>
              <p:cNvSpPr txBox="1"/>
              <p:nvPr/>
            </p:nvSpPr>
            <p:spPr>
              <a:xfrm>
                <a:off x="4931599" y="4980801"/>
                <a:ext cx="94872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solidFill>
                          <a:latin typeface="Cambria Math"/>
                          <a:cs typeface="Arial" panose="020B0604020202020204" pitchFamily="34" charset="0"/>
                        </a:rPr>
                        <m:t>=</m:t>
                      </m:r>
                      <m:sSub>
                        <m:sSubPr>
                          <m:ctrlPr>
                            <a:rPr lang="de-DE" sz="1200" b="0" i="1" smtClean="0">
                              <a:solidFill>
                                <a:schemeClr val="tx1"/>
                              </a:solidFill>
                              <a:latin typeface="Cambria Math"/>
                              <a:cs typeface="Arial" panose="020B0604020202020204" pitchFamily="34" charset="0"/>
                            </a:rPr>
                          </m:ctrlPr>
                        </m:sSubPr>
                        <m:e>
                          <m:r>
                            <a:rPr lang="de-DE" sz="1200" b="0" i="1" smtClean="0">
                              <a:solidFill>
                                <a:schemeClr val="tx1"/>
                              </a:solidFill>
                              <a:latin typeface="Cambria Math"/>
                              <a:cs typeface="Arial" panose="020B0604020202020204" pitchFamily="34" charset="0"/>
                            </a:rPr>
                            <m:t>𝑈</m:t>
                          </m:r>
                        </m:e>
                        <m:sub>
                          <m:r>
                            <a:rPr lang="de-DE" sz="1200" b="0" i="1" smtClean="0">
                              <a:solidFill>
                                <a:schemeClr val="tx1"/>
                              </a:solidFill>
                              <a:latin typeface="Cambria Math"/>
                              <a:cs typeface="Arial" panose="020B0604020202020204" pitchFamily="34" charset="0"/>
                            </a:rPr>
                            <m:t>𝐸𝑀𝐾</m:t>
                          </m:r>
                        </m:sub>
                      </m:sSub>
                      <m:r>
                        <a:rPr lang="de-DE" sz="1200" b="0" i="1" smtClean="0">
                          <a:solidFill>
                            <a:schemeClr val="tx1"/>
                          </a:solidFill>
                          <a:latin typeface="Cambria Math"/>
                          <a:cs typeface="Arial" panose="020B0604020202020204" pitchFamily="34" charset="0"/>
                        </a:rPr>
                        <m:t>∗</m:t>
                      </m:r>
                      <m:r>
                        <a:rPr lang="de-DE" sz="1200" b="0" i="1" smtClean="0">
                          <a:solidFill>
                            <a:schemeClr val="tx1"/>
                          </a:solidFill>
                          <a:latin typeface="Cambria Math"/>
                          <a:cs typeface="Arial" panose="020B0604020202020204" pitchFamily="34" charset="0"/>
                        </a:rPr>
                        <m:t>𝐼</m:t>
                      </m:r>
                    </m:oMath>
                  </m:oMathPara>
                </a14:m>
                <a:endParaRPr lang="en-US" sz="1200" i="1" dirty="0">
                  <a:solidFill>
                    <a:schemeClr val="tx1"/>
                  </a:solidFill>
                  <a:latin typeface="Arial" panose="020B0604020202020204" pitchFamily="34" charset="0"/>
                  <a:cs typeface="Arial" panose="020B0604020202020204" pitchFamily="34" charset="0"/>
                </a:endParaRPr>
              </a:p>
            </p:txBody>
          </p:sp>
        </mc:Choice>
        <mc:Fallback>
          <p:sp>
            <p:nvSpPr>
              <p:cNvPr id="60" name="Textfeld 59"/>
              <p:cNvSpPr txBox="1">
                <a:spLocks noRot="1" noChangeAspect="1" noMove="1" noResize="1" noEditPoints="1" noAdjustHandles="1" noChangeArrowheads="1" noChangeShapeType="1" noTextEdit="1"/>
              </p:cNvSpPr>
              <p:nvPr/>
            </p:nvSpPr>
            <p:spPr>
              <a:xfrm>
                <a:off x="4931599" y="4980801"/>
                <a:ext cx="948721" cy="276999"/>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3" name="Textfeld 52"/>
              <p:cNvSpPr txBox="1"/>
              <p:nvPr/>
            </p:nvSpPr>
            <p:spPr>
              <a:xfrm>
                <a:off x="6927985" y="4484011"/>
                <a:ext cx="17588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𝑀𝐸𝐶𝐻</m:t>
                          </m:r>
                        </m:sub>
                      </m:sSub>
                      <m:r>
                        <a:rPr lang="de-DE" sz="2000" b="0" i="1" smtClean="0">
                          <a:latin typeface="Cambria Math"/>
                          <a:ea typeface="Cambria Math"/>
                          <a:cs typeface="Arial" panose="020B0604020202020204" pitchFamily="34" charset="0"/>
                        </a:rPr>
                        <m:t>=</m:t>
                      </m:r>
                      <m:sSub>
                        <m:sSubPr>
                          <m:ctrlPr>
                            <a:rPr lang="de-DE" sz="2000" b="0" i="1" smtClean="0">
                              <a:latin typeface="Cambria Math"/>
                              <a:ea typeface="Cambria Math"/>
                              <a:cs typeface="Arial" panose="020B0604020202020204" pitchFamily="34" charset="0"/>
                            </a:rPr>
                          </m:ctrlPr>
                        </m:sSubPr>
                        <m:e>
                          <m:r>
                            <a:rPr lang="de-DE" sz="2000" b="0" i="1" smtClean="0">
                              <a:latin typeface="Cambria Math"/>
                              <a:ea typeface="Cambria Math"/>
                              <a:cs typeface="Arial" panose="020B0604020202020204" pitchFamily="34" charset="0"/>
                            </a:rPr>
                            <m:t>𝑃</m:t>
                          </m:r>
                        </m:e>
                        <m:sub>
                          <m:r>
                            <a:rPr lang="de-DE" sz="2000" b="0" i="1" smtClean="0">
                              <a:latin typeface="Cambria Math"/>
                              <a:ea typeface="Cambria Math"/>
                              <a:cs typeface="Arial" panose="020B0604020202020204" pitchFamily="34" charset="0"/>
                            </a:rPr>
                            <m:t>𝐴𝐵</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53" name="Textfeld 52"/>
              <p:cNvSpPr txBox="1">
                <a:spLocks noRot="1" noChangeAspect="1" noMove="1" noResize="1" noEditPoints="1" noAdjustHandles="1" noChangeArrowheads="1" noChangeShapeType="1" noTextEdit="1"/>
              </p:cNvSpPr>
              <p:nvPr/>
            </p:nvSpPr>
            <p:spPr>
              <a:xfrm>
                <a:off x="6927985" y="4484011"/>
                <a:ext cx="1758815" cy="400110"/>
              </a:xfrm>
              <a:prstGeom prst="rect">
                <a:avLst/>
              </a:prstGeom>
              <a:blipFill rotWithShape="1">
                <a:blip r:embed="rId9" cstate="print"/>
                <a:stretch>
                  <a:fillRect b="-4615"/>
                </a:stretch>
              </a:blipFill>
            </p:spPr>
            <p:txBody>
              <a:bodyPr/>
              <a:lstStyle/>
              <a:p>
                <a:r>
                  <a:rPr lang="en-US">
                    <a:noFill/>
                  </a:rPr>
                  <a:t> </a:t>
                </a:r>
              </a:p>
            </p:txBody>
          </p:sp>
        </mc:Fallback>
      </mc:AlternateContent>
      <p:sp>
        <p:nvSpPr>
          <p:cNvPr id="50" name="Textfeld 49"/>
          <p:cNvSpPr txBox="1"/>
          <p:nvPr/>
        </p:nvSpPr>
        <p:spPr>
          <a:xfrm>
            <a:off x="3275856" y="6021288"/>
            <a:ext cx="2664776" cy="369332"/>
          </a:xfrm>
          <a:prstGeom prst="rect">
            <a:avLst/>
          </a:prstGeom>
          <a:noFill/>
          <a:ln w="19050">
            <a:solidFill>
              <a:srgbClr val="FF0000"/>
            </a:solidFill>
          </a:ln>
        </p:spPr>
        <p:txBody>
          <a:bodyPr wrap="square" rtlCol="0">
            <a:spAutoFit/>
          </a:bodyPr>
          <a:lstStyle/>
          <a:p>
            <a:pPr algn="ctr"/>
            <a:r>
              <a:rPr lang="de-DE" dirty="0">
                <a:solidFill>
                  <a:srgbClr val="FF0000"/>
                </a:solidFill>
              </a:rPr>
              <a:t>v</a:t>
            </a:r>
            <a:r>
              <a:rPr lang="de-DE" dirty="0" smtClean="0">
                <a:solidFill>
                  <a:srgbClr val="FF0000"/>
                </a:solidFill>
              </a:rPr>
              <a:t>erlustfreie Maschine</a:t>
            </a:r>
            <a:endParaRPr lang="en-US" dirty="0">
              <a:solidFill>
                <a:srgbClr val="FF0000"/>
              </a:solidFill>
            </a:endParaRPr>
          </a:p>
        </p:txBody>
      </p:sp>
      <p:cxnSp>
        <p:nvCxnSpPr>
          <p:cNvPr id="54" name="Gerade Verbindung mit Pfeil 53"/>
          <p:cNvCxnSpPr>
            <a:stCxn id="50" idx="0"/>
            <a:endCxn id="17" idx="4"/>
          </p:cNvCxnSpPr>
          <p:nvPr/>
        </p:nvCxnSpPr>
        <p:spPr>
          <a:xfrm flipH="1" flipV="1">
            <a:off x="4581122" y="4484011"/>
            <a:ext cx="27122" cy="15372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2638993" y="2833490"/>
            <a:ext cx="3884257" cy="16505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e 54"/>
          <p:cNvSpPr/>
          <p:nvPr/>
        </p:nvSpPr>
        <p:spPr>
          <a:xfrm>
            <a:off x="4876800" y="4917074"/>
            <a:ext cx="1144132" cy="4169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Gerade Verbindung mit Pfeil 55"/>
          <p:cNvCxnSpPr>
            <a:stCxn id="50" idx="0"/>
            <a:endCxn id="55" idx="3"/>
          </p:cNvCxnSpPr>
          <p:nvPr/>
        </p:nvCxnSpPr>
        <p:spPr>
          <a:xfrm flipV="1">
            <a:off x="4608244" y="5272943"/>
            <a:ext cx="436110" cy="7483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echteck 57"/>
          <p:cNvSpPr/>
          <p:nvPr/>
        </p:nvSpPr>
        <p:spPr>
          <a:xfrm>
            <a:off x="2438400" y="2219278"/>
            <a:ext cx="457698"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atumsplatzhalter 63"/>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65" name="Foliennummernplatzhalter 64"/>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a:t>
            </a:fld>
            <a:endParaRPr lang="de-DE" sz="1000" dirty="0">
              <a:solidFill>
                <a:schemeClr val="tx2">
                  <a:lumMod val="50000"/>
                </a:schemeClr>
              </a:solidFill>
              <a:latin typeface="Corbel" pitchFamily="34" charset="0"/>
            </a:endParaRPr>
          </a:p>
        </p:txBody>
      </p:sp>
      <p:sp>
        <p:nvSpPr>
          <p:cNvPr id="66" name="Fußzeilenplatzhalter 65"/>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467745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p:bldP spid="43" grpId="0"/>
      <p:bldP spid="44" grpId="0" animBg="1"/>
      <p:bldP spid="45" grpId="0"/>
      <p:bldP spid="46" grpId="0" animBg="1"/>
      <p:bldP spid="47" grpId="0"/>
      <p:bldP spid="48" grpId="0" animBg="1"/>
      <p:bldP spid="49" grpId="0" animBg="1"/>
      <p:bldP spid="51" grpId="0" animBg="1"/>
      <p:bldP spid="52" grpId="0" animBg="1"/>
      <p:bldP spid="59" grpId="0" animBg="1"/>
      <p:bldP spid="60" grpId="0" animBg="1"/>
      <p:bldP spid="53" grpId="0" animBg="1"/>
      <p:bldP spid="50" grpId="0" animBg="1"/>
      <p:bldP spid="17" grpId="0" animBg="1"/>
      <p:bldP spid="5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mc:AlternateContent xmlns:mc="http://schemas.openxmlformats.org/markup-compatibility/2006">
        <mc:Choice xmlns="" xmlns:a14="http://schemas.microsoft.com/office/drawing/2010/main" Requires="a14">
          <p:sp>
            <p:nvSpPr>
              <p:cNvPr id="3" name="Inhaltsplatzhalter 2"/>
              <p:cNvSpPr>
                <a:spLocks noGrp="1"/>
              </p:cNvSpPr>
              <p:nvPr>
                <p:ph idx="1"/>
              </p:nvPr>
            </p:nvSpPr>
            <p:spPr>
              <a:xfrm>
                <a:off x="304800" y="1219200"/>
                <a:ext cx="8686800" cy="4343400"/>
              </a:xfrm>
            </p:spPr>
            <p:txBody>
              <a:bodyPr/>
              <a:lstStyle/>
              <a:p>
                <a:pPr marL="0" indent="0">
                  <a:spcAft>
                    <a:spcPts val="600"/>
                  </a:spcAft>
                </a:pPr>
                <a:r>
                  <a:rPr lang="de-DE" dirty="0" smtClean="0">
                    <a:solidFill>
                      <a:schemeClr val="tx1"/>
                    </a:solidFill>
                  </a:rPr>
                  <a:t>4) Von </a:t>
                </a:r>
                <a:r>
                  <a:rPr lang="de-DE" i="1" dirty="0" smtClean="0">
                    <a:solidFill>
                      <a:schemeClr val="tx1"/>
                    </a:solidFill>
                  </a:rPr>
                  <a:t>P</a:t>
                </a:r>
                <a:r>
                  <a:rPr lang="de-DE" i="1" baseline="-25000" dirty="0" smtClean="0">
                    <a:solidFill>
                      <a:schemeClr val="tx1"/>
                    </a:solidFill>
                  </a:rPr>
                  <a:t>V TOT </a:t>
                </a:r>
                <a:r>
                  <a:rPr lang="de-DE" i="1" dirty="0" smtClean="0">
                    <a:solidFill>
                      <a:schemeClr val="tx1"/>
                    </a:solidFill>
                  </a:rPr>
                  <a:t>(100K) </a:t>
                </a:r>
                <a:r>
                  <a:rPr lang="de-DE" dirty="0" smtClean="0">
                    <a:solidFill>
                      <a:schemeClr val="tx1"/>
                    </a:solidFill>
                  </a:rPr>
                  <a:t>zieht man die mechanischen Verluste ab und erhält:</a:t>
                </a:r>
              </a:p>
              <a:p>
                <a:pPr marL="0" indent="0">
                  <a:spcAft>
                    <a:spcPts val="600"/>
                  </a:spcAft>
                </a:pPr>
                <a14:m>
                  <m:oMath xmlns:m="http://schemas.openxmlformats.org/officeDocument/2006/math">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𝐶𝑈</m:t>
                        </m:r>
                      </m:sub>
                    </m:sSub>
                    <m:d>
                      <m:dPr>
                        <m:ctrlPr>
                          <a:rPr lang="de-DE" b="0" i="1" smtClean="0">
                            <a:solidFill>
                              <a:schemeClr val="tx1"/>
                            </a:solidFill>
                            <a:latin typeface="Cambria Math"/>
                          </a:rPr>
                        </m:ctrlPr>
                      </m:dPr>
                      <m:e>
                        <m:r>
                          <a:rPr lang="de-DE" b="0" i="1" smtClean="0">
                            <a:solidFill>
                              <a:schemeClr val="tx1"/>
                            </a:solidFill>
                            <a:latin typeface="Cambria Math"/>
                          </a:rPr>
                          <m:t>𝑛</m:t>
                        </m:r>
                      </m:e>
                    </m:d>
                    <m:r>
                      <a:rPr lang="de-DE" b="0" i="1" smtClean="0">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r>
                          <a:rPr lang="de-DE" i="1">
                            <a:solidFill>
                              <a:schemeClr val="tx1"/>
                            </a:solidFill>
                            <a:latin typeface="Cambria Math"/>
                          </a:rPr>
                          <m:t> </m:t>
                        </m:r>
                        <m:r>
                          <a:rPr lang="de-DE" i="1">
                            <a:solidFill>
                              <a:schemeClr val="tx1"/>
                            </a:solidFill>
                            <a:latin typeface="Cambria Math"/>
                          </a:rPr>
                          <m:t>𝑇𝑂𝑇</m:t>
                        </m:r>
                      </m:sub>
                    </m:sSub>
                    <m:d>
                      <m:dPr>
                        <m:ctrlPr>
                          <a:rPr lang="de-DE" i="1">
                            <a:solidFill>
                              <a:schemeClr val="tx1"/>
                            </a:solidFill>
                            <a:latin typeface="Cambria Math"/>
                          </a:rPr>
                        </m:ctrlPr>
                      </m:dPr>
                      <m:e>
                        <m:r>
                          <a:rPr lang="de-DE" i="1">
                            <a:solidFill>
                              <a:schemeClr val="tx1"/>
                            </a:solidFill>
                            <a:latin typeface="Cambria Math"/>
                          </a:rPr>
                          <m:t>100</m:t>
                        </m:r>
                        <m:r>
                          <a:rPr lang="de-DE" i="1">
                            <a:solidFill>
                              <a:schemeClr val="tx1"/>
                            </a:solidFill>
                            <a:latin typeface="Cambria Math"/>
                          </a:rPr>
                          <m:t>𝐾</m:t>
                        </m:r>
                      </m:e>
                    </m:d>
                    <m:r>
                      <a:rPr lang="de-DE" b="0" i="1" smtClean="0">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r>
                          <a:rPr lang="de-DE" i="1">
                            <a:solidFill>
                              <a:schemeClr val="tx1"/>
                            </a:solidFill>
                            <a:latin typeface="Cambria Math"/>
                          </a:rPr>
                          <m:t> </m:t>
                        </m:r>
                        <m:r>
                          <a:rPr lang="de-DE" b="0" i="1" smtClean="0">
                            <a:solidFill>
                              <a:schemeClr val="tx1"/>
                            </a:solidFill>
                            <a:latin typeface="Cambria Math"/>
                          </a:rPr>
                          <m:t>𝑀𝐸𝐶𝐻</m:t>
                        </m:r>
                      </m:sub>
                    </m:sSub>
                    <m:r>
                      <a:rPr lang="de-DE" i="1">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oMath>
                </a14:m>
                <a:r>
                  <a:rPr lang="de-DE" b="0" dirty="0" smtClean="0">
                    <a:solidFill>
                      <a:schemeClr val="tx1"/>
                    </a:solidFill>
                  </a:rPr>
                  <a:t> in [W]</a:t>
                </a:r>
              </a:p>
              <a:p>
                <a:pPr marL="0" indent="0">
                  <a:spcAft>
                    <a:spcPts val="600"/>
                  </a:spcAft>
                </a:pPr>
                <a:r>
                  <a:rPr lang="de-DE" dirty="0">
                    <a:solidFill>
                      <a:schemeClr val="tx1"/>
                    </a:solidFill>
                  </a:rPr>
                  <a:t>5</a:t>
                </a:r>
                <a:r>
                  <a:rPr lang="de-DE" dirty="0" smtClean="0">
                    <a:solidFill>
                      <a:schemeClr val="tx1"/>
                    </a:solidFill>
                  </a:rPr>
                  <a:t>) Dann kann Strom und M</a:t>
                </a:r>
                <a:r>
                  <a:rPr lang="de-DE" baseline="-25000" dirty="0" smtClean="0">
                    <a:solidFill>
                      <a:schemeClr val="tx1"/>
                    </a:solidFill>
                  </a:rPr>
                  <a:t>I</a:t>
                </a:r>
                <a:r>
                  <a:rPr lang="de-DE" dirty="0" smtClean="0">
                    <a:solidFill>
                      <a:schemeClr val="tx1"/>
                    </a:solidFill>
                  </a:rPr>
                  <a:t> (inneres Moment) bei 100K berechnet werden:</a:t>
                </a:r>
              </a:p>
              <a:p>
                <a:pPr marL="0" indent="0">
                  <a:spcAft>
                    <a:spcPts val="600"/>
                  </a:spcAft>
                </a:pPr>
                <a14:m>
                  <m:oMath xmlns:m="http://schemas.openxmlformats.org/officeDocument/2006/math">
                    <m:sSub>
                      <m:sSubPr>
                        <m:ctrlPr>
                          <a:rPr lang="de-DE" i="1" smtClean="0">
                            <a:solidFill>
                              <a:schemeClr val="tx1"/>
                            </a:solidFill>
                            <a:latin typeface="Cambria Math"/>
                          </a:rPr>
                        </m:ctrlPr>
                      </m:sSubPr>
                      <m:e>
                        <m:sSubSup>
                          <m:sSubSupPr>
                            <m:ctrlPr>
                              <a:rPr lang="de-DE" i="1">
                                <a:solidFill>
                                  <a:schemeClr val="tx1"/>
                                </a:solidFill>
                                <a:latin typeface="Cambria Math"/>
                              </a:rPr>
                            </m:ctrlPr>
                          </m:sSubSupPr>
                          <m:e>
                            <m:r>
                              <a:rPr lang="de-DE" i="1">
                                <a:solidFill>
                                  <a:schemeClr val="tx1"/>
                                </a:solidFill>
                                <a:latin typeface="Cambria Math"/>
                              </a:rPr>
                              <m:t>𝐼</m:t>
                            </m:r>
                          </m:e>
                          <m:sub>
                            <m:r>
                              <a:rPr lang="de-DE" b="0" i="1" smtClean="0">
                                <a:solidFill>
                                  <a:schemeClr val="tx1"/>
                                </a:solidFill>
                                <a:latin typeface="Cambria Math"/>
                              </a:rPr>
                              <m:t>100</m:t>
                            </m:r>
                            <m:r>
                              <a:rPr lang="de-DE" b="0" i="1" smtClean="0">
                                <a:solidFill>
                                  <a:schemeClr val="tx1"/>
                                </a:solidFill>
                                <a:latin typeface="Cambria Math"/>
                              </a:rPr>
                              <m:t>𝐾</m:t>
                            </m:r>
                          </m:sub>
                          <m:sup/>
                        </m:sSubSup>
                        <m:d>
                          <m:dPr>
                            <m:ctrlPr>
                              <a:rPr lang="de-DE" i="1">
                                <a:solidFill>
                                  <a:schemeClr val="tx1"/>
                                </a:solidFill>
                                <a:latin typeface="Cambria Math"/>
                              </a:rPr>
                            </m:ctrlPr>
                          </m:dPr>
                          <m:e>
                            <m:r>
                              <a:rPr lang="de-DE" b="0" i="1" smtClean="0">
                                <a:solidFill>
                                  <a:schemeClr val="tx1"/>
                                </a:solidFill>
                                <a:latin typeface="Cambria Math"/>
                              </a:rPr>
                              <m:t>𝑛</m:t>
                            </m:r>
                          </m:e>
                        </m:d>
                        <m:r>
                          <a:rPr lang="de-DE" b="0" i="1" smtClean="0">
                            <a:solidFill>
                              <a:schemeClr val="tx1"/>
                            </a:solidFill>
                            <a:latin typeface="Cambria Math"/>
                          </a:rPr>
                          <m:t>=</m:t>
                        </m:r>
                        <m:rad>
                          <m:radPr>
                            <m:degHide m:val="on"/>
                            <m:ctrlPr>
                              <a:rPr lang="de-DE" b="0" i="1" smtClean="0">
                                <a:solidFill>
                                  <a:schemeClr val="tx1"/>
                                </a:solidFill>
                                <a:latin typeface="Cambria Math"/>
                              </a:rPr>
                            </m:ctrlPr>
                          </m:radPr>
                          <m:deg/>
                          <m:e>
                            <m:f>
                              <m:fPr>
                                <m:ctrlPr>
                                  <a:rPr lang="de-DE" b="0" i="1" smtClean="0">
                                    <a:solidFill>
                                      <a:schemeClr val="tx1"/>
                                    </a:solidFill>
                                    <a:latin typeface="Cambria Math"/>
                                  </a:rPr>
                                </m:ctrlPr>
                              </m:fPr>
                              <m:num>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𝐶𝑈</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num>
                              <m:den>
                                <m:r>
                                  <a:rPr lang="de-DE" b="0" i="1" smtClean="0">
                                    <a:solidFill>
                                      <a:schemeClr val="tx1"/>
                                    </a:solidFill>
                                    <a:latin typeface="Cambria Math"/>
                                  </a:rPr>
                                  <m:t>3∗</m:t>
                                </m:r>
                                <m:sSub>
                                  <m:sSubPr>
                                    <m:ctrlPr>
                                      <a:rPr lang="de-DE" i="1">
                                        <a:solidFill>
                                          <a:schemeClr val="tx1"/>
                                        </a:solidFill>
                                        <a:latin typeface="Cambria Math"/>
                                      </a:rPr>
                                    </m:ctrlPr>
                                  </m:sSubPr>
                                  <m:e>
                                    <m:r>
                                      <a:rPr lang="de-DE" i="1">
                                        <a:solidFill>
                                          <a:schemeClr val="tx1"/>
                                        </a:solidFill>
                                        <a:latin typeface="Cambria Math"/>
                                      </a:rPr>
                                      <m:t>𝑅</m:t>
                                    </m:r>
                                  </m:e>
                                  <m:sub>
                                    <m:r>
                                      <a:rPr lang="de-DE" i="1">
                                        <a:solidFill>
                                          <a:schemeClr val="tx1"/>
                                        </a:solidFill>
                                        <a:latin typeface="Cambria Math"/>
                                      </a:rPr>
                                      <m:t>𝐻𝑂𝑇</m:t>
                                    </m:r>
                                  </m:sub>
                                </m:sSub>
                                <m:r>
                                  <a:rPr lang="de-DE" i="1">
                                    <a:solidFill>
                                      <a:schemeClr val="tx1"/>
                                    </a:solidFill>
                                    <a:latin typeface="Cambria Math"/>
                                  </a:rPr>
                                  <m:t>(</m:t>
                                </m:r>
                                <m:r>
                                  <a:rPr lang="de-DE" b="0" i="1" smtClean="0">
                                    <a:solidFill>
                                      <a:schemeClr val="tx1"/>
                                    </a:solidFill>
                                    <a:latin typeface="Cambria Math"/>
                                  </a:rPr>
                                  <m:t>100</m:t>
                                </m:r>
                                <m:r>
                                  <a:rPr lang="de-DE" i="1">
                                    <a:solidFill>
                                      <a:schemeClr val="tx1"/>
                                    </a:solidFill>
                                    <a:latin typeface="Cambria Math"/>
                                  </a:rPr>
                                  <m:t>𝐾</m:t>
                                </m:r>
                                <m:r>
                                  <a:rPr lang="de-DE" i="1">
                                    <a:solidFill>
                                      <a:schemeClr val="tx1"/>
                                    </a:solidFill>
                                    <a:latin typeface="Cambria Math"/>
                                  </a:rPr>
                                  <m:t>)</m:t>
                                </m:r>
                                <m:r>
                                  <m:rPr>
                                    <m:nor/>
                                  </m:rPr>
                                  <a:rPr lang="en-US" dirty="0">
                                    <a:solidFill>
                                      <a:schemeClr val="tx1"/>
                                    </a:solidFill>
                                  </a:rPr>
                                  <m:t> </m:t>
                                </m:r>
                              </m:den>
                            </m:f>
                          </m:e>
                        </m:rad>
                      </m:e>
                      <m:sub/>
                    </m:sSub>
                  </m:oMath>
                </a14:m>
                <a:r>
                  <a:rPr lang="en-US" dirty="0" smtClean="0">
                    <a:solidFill>
                      <a:schemeClr val="tx1"/>
                    </a:solidFill>
                  </a:rPr>
                  <a:t>in [A]</a:t>
                </a:r>
              </a:p>
              <a:p>
                <a:pPr marL="0" indent="0">
                  <a:spcAft>
                    <a:spcPts val="600"/>
                  </a:spcAft>
                </a:pPr>
                <a14:m>
                  <m:oMath xmlns:m="http://schemas.openxmlformats.org/officeDocument/2006/math">
                    <m:sSub>
                      <m:sSubPr>
                        <m:ctrlPr>
                          <a:rPr lang="de-DE" i="1" smtClean="0">
                            <a:solidFill>
                              <a:schemeClr val="tx1"/>
                            </a:solidFill>
                            <a:latin typeface="Cambria Math"/>
                          </a:rPr>
                        </m:ctrlPr>
                      </m:sSubPr>
                      <m:e>
                        <m:r>
                          <a:rPr lang="de-DE" b="0" i="1" smtClean="0">
                            <a:solidFill>
                              <a:schemeClr val="tx1"/>
                            </a:solidFill>
                            <a:latin typeface="Cambria Math"/>
                          </a:rPr>
                          <m:t>𝑀</m:t>
                        </m:r>
                      </m:e>
                      <m:sub>
                        <m:r>
                          <a:rPr lang="de-DE" b="0" i="1" smtClean="0">
                            <a:solidFill>
                              <a:schemeClr val="tx1"/>
                            </a:solidFill>
                            <a:latin typeface="Cambria Math"/>
                          </a:rPr>
                          <m:t>𝐼</m:t>
                        </m:r>
                        <m:r>
                          <a:rPr lang="de-DE" b="0" i="1" smtClean="0">
                            <a:solidFill>
                              <a:schemeClr val="tx1"/>
                            </a:solidFill>
                            <a:latin typeface="Cambria Math"/>
                          </a:rPr>
                          <m:t> 100</m:t>
                        </m:r>
                        <m:r>
                          <a:rPr lang="de-DE" b="0" i="1" smtClean="0">
                            <a:solidFill>
                              <a:schemeClr val="tx1"/>
                            </a:solidFill>
                            <a:latin typeface="Cambria Math"/>
                          </a:rPr>
                          <m:t>𝐾</m:t>
                        </m:r>
                      </m:sub>
                    </m:sSub>
                    <m:d>
                      <m:dPr>
                        <m:ctrlPr>
                          <a:rPr lang="de-DE" b="0" i="1" smtClean="0">
                            <a:solidFill>
                              <a:schemeClr val="tx1"/>
                            </a:solidFill>
                            <a:latin typeface="Cambria Math"/>
                          </a:rPr>
                        </m:ctrlPr>
                      </m:dPr>
                      <m:e>
                        <m:r>
                          <a:rPr lang="de-DE" b="0" i="1" smtClean="0">
                            <a:solidFill>
                              <a:schemeClr val="tx1"/>
                            </a:solidFill>
                            <a:latin typeface="Cambria Math"/>
                          </a:rPr>
                          <m:t>𝑛</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𝐼</m:t>
                        </m:r>
                      </m:e>
                      <m:sub>
                        <m:r>
                          <a:rPr lang="de-DE" b="0" i="1" smtClean="0">
                            <a:solidFill>
                              <a:schemeClr val="tx1"/>
                            </a:solidFill>
                            <a:latin typeface="Cambria Math"/>
                          </a:rPr>
                          <m:t>100</m:t>
                        </m:r>
                        <m:r>
                          <a:rPr lang="de-DE" b="0" i="1" smtClean="0">
                            <a:solidFill>
                              <a:schemeClr val="tx1"/>
                            </a:solidFill>
                            <a:latin typeface="Cambria Math"/>
                          </a:rPr>
                          <m:t>𝐾</m:t>
                        </m:r>
                      </m:sub>
                    </m:sSub>
                    <m:d>
                      <m:dPr>
                        <m:ctrlPr>
                          <a:rPr lang="de-DE" b="0" i="1" smtClean="0">
                            <a:solidFill>
                              <a:schemeClr val="tx1"/>
                            </a:solidFill>
                            <a:latin typeface="Cambria Math"/>
                          </a:rPr>
                        </m:ctrlPr>
                      </m:dPr>
                      <m:e>
                        <m:r>
                          <a:rPr lang="de-DE" b="0" i="1" smtClean="0">
                            <a:solidFill>
                              <a:schemeClr val="tx1"/>
                            </a:solidFill>
                            <a:latin typeface="Cambria Math"/>
                          </a:rPr>
                          <m:t>𝑛</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𝐾𝑇</m:t>
                        </m:r>
                      </m:e>
                      <m:sub>
                        <m:r>
                          <a:rPr lang="de-DE" b="0" i="1" smtClean="0">
                            <a:solidFill>
                              <a:schemeClr val="tx1"/>
                            </a:solidFill>
                            <a:latin typeface="Cambria Math"/>
                          </a:rPr>
                          <m:t>𝐼</m:t>
                        </m:r>
                      </m:sub>
                    </m:sSub>
                    <m:r>
                      <a:rPr lang="de-DE" b="0" i="1" smtClean="0">
                        <a:solidFill>
                          <a:schemeClr val="tx1"/>
                        </a:solidFill>
                        <a:latin typeface="Cambria Math"/>
                      </a:rPr>
                      <m:t>(100</m:t>
                    </m:r>
                    <m:r>
                      <a:rPr lang="de-DE" b="0" i="1" smtClean="0">
                        <a:solidFill>
                          <a:schemeClr val="tx1"/>
                        </a:solidFill>
                        <a:latin typeface="Cambria Math"/>
                      </a:rPr>
                      <m:t>𝐾</m:t>
                    </m:r>
                    <m:r>
                      <a:rPr lang="de-DE" b="0" i="1" smtClean="0">
                        <a:solidFill>
                          <a:schemeClr val="tx1"/>
                        </a:solidFill>
                        <a:latin typeface="Cambria Math"/>
                      </a:rPr>
                      <m:t>)</m:t>
                    </m:r>
                  </m:oMath>
                </a14:m>
                <a:r>
                  <a:rPr lang="de-DE" dirty="0" smtClean="0">
                    <a:solidFill>
                      <a:schemeClr val="tx1"/>
                    </a:solidFill>
                  </a:rPr>
                  <a:t>    in [</a:t>
                </a:r>
                <a:r>
                  <a:rPr lang="de-DE" dirty="0" err="1" smtClean="0">
                    <a:solidFill>
                      <a:schemeClr val="tx1"/>
                    </a:solidFill>
                  </a:rPr>
                  <a:t>Nm</a:t>
                </a:r>
                <a:r>
                  <a:rPr lang="de-DE" dirty="0" smtClean="0">
                    <a:solidFill>
                      <a:schemeClr val="tx1"/>
                    </a:solidFill>
                  </a:rPr>
                  <a:t>]    wobei</a:t>
                </a:r>
              </a:p>
              <a:p>
                <a:pPr marL="0" indent="0">
                  <a:spcAft>
                    <a:spcPts val="600"/>
                  </a:spcAft>
                </a:pPr>
                <a14:m>
                  <m:oMath xmlns:m="http://schemas.openxmlformats.org/officeDocument/2006/math">
                    <m:sSub>
                      <m:sSubPr>
                        <m:ctrlPr>
                          <a:rPr lang="de-DE" i="1">
                            <a:solidFill>
                              <a:schemeClr val="tx1"/>
                            </a:solidFill>
                            <a:latin typeface="Cambria Math"/>
                          </a:rPr>
                        </m:ctrlPr>
                      </m:sSubPr>
                      <m:e>
                        <m:r>
                          <a:rPr lang="de-DE" i="1">
                            <a:solidFill>
                              <a:schemeClr val="tx1"/>
                            </a:solidFill>
                            <a:latin typeface="Cambria Math"/>
                          </a:rPr>
                          <m:t>𝐾𝑇</m:t>
                        </m:r>
                      </m:e>
                      <m:sub>
                        <m:r>
                          <a:rPr lang="de-DE" i="1">
                            <a:solidFill>
                              <a:schemeClr val="tx1"/>
                            </a:solidFill>
                            <a:latin typeface="Cambria Math"/>
                          </a:rPr>
                          <m:t>𝐼</m:t>
                        </m:r>
                      </m:sub>
                    </m:sSub>
                    <m:d>
                      <m:dPr>
                        <m:ctrlPr>
                          <a:rPr lang="de-DE" i="1">
                            <a:solidFill>
                              <a:schemeClr val="tx1"/>
                            </a:solidFill>
                            <a:latin typeface="Cambria Math"/>
                          </a:rPr>
                        </m:ctrlPr>
                      </m:dPr>
                      <m:e>
                        <m:r>
                          <a:rPr lang="de-DE" i="1">
                            <a:solidFill>
                              <a:schemeClr val="tx1"/>
                            </a:solidFill>
                            <a:latin typeface="Cambria Math"/>
                          </a:rPr>
                          <m:t>100</m:t>
                        </m:r>
                        <m:r>
                          <a:rPr lang="de-DE" i="1">
                            <a:solidFill>
                              <a:schemeClr val="tx1"/>
                            </a:solidFill>
                            <a:latin typeface="Cambria Math"/>
                          </a:rPr>
                          <m:t>𝐾</m:t>
                        </m:r>
                      </m:e>
                    </m:d>
                    <m:r>
                      <a:rPr lang="de-DE" i="1">
                        <a:solidFill>
                          <a:schemeClr val="tx1"/>
                        </a:solidFill>
                        <a:latin typeface="Cambria Math"/>
                      </a:rPr>
                      <m:t>=</m:t>
                    </m:r>
                    <m:f>
                      <m:fPr>
                        <m:ctrlPr>
                          <a:rPr lang="de-DE" i="1">
                            <a:solidFill>
                              <a:schemeClr val="tx1"/>
                            </a:solidFill>
                            <a:latin typeface="Cambria Math"/>
                          </a:rPr>
                        </m:ctrlPr>
                      </m:fPr>
                      <m:num>
                        <m:sSub>
                          <m:sSubPr>
                            <m:ctrlPr>
                              <a:rPr lang="de-DE" i="1">
                                <a:solidFill>
                                  <a:schemeClr val="tx1"/>
                                </a:solidFill>
                                <a:latin typeface="Cambria Math"/>
                              </a:rPr>
                            </m:ctrlPr>
                          </m:sSubPr>
                          <m:e>
                            <m:r>
                              <a:rPr lang="de-DE" i="1">
                                <a:solidFill>
                                  <a:schemeClr val="tx1"/>
                                </a:solidFill>
                                <a:latin typeface="Cambria Math"/>
                              </a:rPr>
                              <m:t>𝑀</m:t>
                            </m:r>
                          </m:e>
                          <m:sub>
                            <m:r>
                              <a:rPr lang="de-DE" i="1">
                                <a:solidFill>
                                  <a:schemeClr val="tx1"/>
                                </a:solidFill>
                                <a:latin typeface="Cambria Math"/>
                              </a:rPr>
                              <m:t>𝑜</m:t>
                            </m:r>
                          </m:sub>
                        </m:sSub>
                        <m:d>
                          <m:dPr>
                            <m:ctrlPr>
                              <a:rPr lang="de-DE" i="1">
                                <a:solidFill>
                                  <a:schemeClr val="tx1"/>
                                </a:solidFill>
                                <a:latin typeface="Cambria Math"/>
                              </a:rPr>
                            </m:ctrlPr>
                          </m:dPr>
                          <m:e>
                            <m:r>
                              <a:rPr lang="de-DE" i="1">
                                <a:solidFill>
                                  <a:schemeClr val="tx1"/>
                                </a:solidFill>
                                <a:latin typeface="Cambria Math"/>
                              </a:rPr>
                              <m:t>100</m:t>
                            </m:r>
                            <m:r>
                              <a:rPr lang="de-DE" i="1">
                                <a:solidFill>
                                  <a:schemeClr val="tx1"/>
                                </a:solidFill>
                                <a:latin typeface="Cambria Math"/>
                              </a:rPr>
                              <m:t>𝐾</m:t>
                            </m:r>
                          </m:e>
                        </m:d>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𝑀</m:t>
                            </m:r>
                          </m:e>
                          <m:sub>
                            <m:r>
                              <a:rPr lang="de-DE" i="1">
                                <a:solidFill>
                                  <a:schemeClr val="tx1"/>
                                </a:solidFill>
                                <a:latin typeface="Cambria Math"/>
                              </a:rPr>
                              <m:t>𝑉</m:t>
                            </m:r>
                            <m:r>
                              <a:rPr lang="de-DE" i="1">
                                <a:solidFill>
                                  <a:schemeClr val="tx1"/>
                                </a:solidFill>
                                <a:latin typeface="Cambria Math"/>
                              </a:rPr>
                              <m:t> </m:t>
                            </m:r>
                            <m:r>
                              <a:rPr lang="de-DE" i="1">
                                <a:solidFill>
                                  <a:schemeClr val="tx1"/>
                                </a:solidFill>
                                <a:latin typeface="Cambria Math"/>
                              </a:rPr>
                              <m:t>𝑀𝑒𝑐h</m:t>
                            </m:r>
                          </m:sub>
                        </m:sSub>
                        <m:r>
                          <a:rPr lang="de-DE" i="1">
                            <a:solidFill>
                              <a:schemeClr val="tx1"/>
                            </a:solidFill>
                            <a:latin typeface="Cambria Math"/>
                          </a:rPr>
                          <m:t>(</m:t>
                        </m:r>
                        <m:r>
                          <a:rPr lang="de-DE" i="1">
                            <a:solidFill>
                              <a:schemeClr val="tx1"/>
                            </a:solidFill>
                            <a:latin typeface="Cambria Math"/>
                          </a:rPr>
                          <m:t>𝑛</m:t>
                        </m:r>
                        <m:r>
                          <a:rPr lang="de-DE" i="1" smtClean="0">
                            <a:solidFill>
                              <a:schemeClr val="tx1"/>
                            </a:solidFill>
                            <a:latin typeface="Cambria Math"/>
                            <a:ea typeface="Cambria Math"/>
                          </a:rPr>
                          <m:t>≅</m:t>
                        </m:r>
                        <m:r>
                          <a:rPr lang="de-DE" b="0" i="1" smtClean="0">
                            <a:solidFill>
                              <a:schemeClr val="tx1"/>
                            </a:solidFill>
                            <a:latin typeface="Cambria Math"/>
                          </a:rPr>
                          <m:t>50</m:t>
                        </m:r>
                        <m:r>
                          <a:rPr lang="de-DE" b="0" i="1" smtClean="0">
                            <a:solidFill>
                              <a:schemeClr val="tx1"/>
                            </a:solidFill>
                            <a:latin typeface="Cambria Math"/>
                          </a:rPr>
                          <m:t>𝑅𝑃𝑀</m:t>
                        </m:r>
                        <m:r>
                          <a:rPr lang="de-DE" i="1">
                            <a:solidFill>
                              <a:schemeClr val="tx1"/>
                            </a:solidFill>
                            <a:latin typeface="Cambria Math"/>
                          </a:rPr>
                          <m:t>)</m:t>
                        </m:r>
                      </m:num>
                      <m:den>
                        <m:sSub>
                          <m:sSubPr>
                            <m:ctrlPr>
                              <a:rPr lang="de-DE" i="1">
                                <a:solidFill>
                                  <a:schemeClr val="tx1"/>
                                </a:solidFill>
                                <a:latin typeface="Cambria Math"/>
                              </a:rPr>
                            </m:ctrlPr>
                          </m:sSubPr>
                          <m:e>
                            <m:r>
                              <a:rPr lang="de-DE" i="1">
                                <a:solidFill>
                                  <a:schemeClr val="tx1"/>
                                </a:solidFill>
                                <a:latin typeface="Cambria Math"/>
                              </a:rPr>
                              <m:t>𝐼</m:t>
                            </m:r>
                          </m:e>
                          <m:sub>
                            <m:r>
                              <a:rPr lang="de-DE" i="1">
                                <a:solidFill>
                                  <a:schemeClr val="tx1"/>
                                </a:solidFill>
                                <a:latin typeface="Cambria Math"/>
                              </a:rPr>
                              <m:t>𝑜</m:t>
                            </m:r>
                          </m:sub>
                        </m:sSub>
                        <m:r>
                          <a:rPr lang="de-DE" i="1">
                            <a:solidFill>
                              <a:schemeClr val="tx1"/>
                            </a:solidFill>
                            <a:latin typeface="Cambria Math"/>
                          </a:rPr>
                          <m:t>(100</m:t>
                        </m:r>
                        <m:r>
                          <a:rPr lang="de-DE" i="1">
                            <a:solidFill>
                              <a:schemeClr val="tx1"/>
                            </a:solidFill>
                            <a:latin typeface="Cambria Math"/>
                          </a:rPr>
                          <m:t>𝐾</m:t>
                        </m:r>
                        <m:r>
                          <a:rPr lang="de-DE" i="1">
                            <a:solidFill>
                              <a:schemeClr val="tx1"/>
                            </a:solidFill>
                            <a:latin typeface="Cambria Math"/>
                          </a:rPr>
                          <m:t>)</m:t>
                        </m:r>
                      </m:den>
                    </m:f>
                  </m:oMath>
                </a14:m>
                <a:r>
                  <a:rPr lang="de-DE" i="1" dirty="0" smtClean="0">
                    <a:solidFill>
                      <a:schemeClr val="tx1"/>
                    </a:solidFill>
                    <a:latin typeface="Cambria Math"/>
                  </a:rPr>
                  <a:t> </a:t>
                </a:r>
                <a:r>
                  <a:rPr lang="de-DE" dirty="0">
                    <a:solidFill>
                      <a:schemeClr val="tx1"/>
                    </a:solidFill>
                  </a:rPr>
                  <a:t> </a:t>
                </a:r>
                <a:r>
                  <a:rPr lang="de-DE" i="1" dirty="0" smtClean="0">
                    <a:solidFill>
                      <a:schemeClr val="tx1"/>
                    </a:solidFill>
                    <a:latin typeface="Cambria Math"/>
                  </a:rPr>
                  <a:t> </a:t>
                </a:r>
                <a:r>
                  <a:rPr lang="de-DE" dirty="0" smtClean="0">
                    <a:solidFill>
                      <a:schemeClr val="tx1"/>
                    </a:solidFill>
                    <a:latin typeface="+mj-lt"/>
                  </a:rPr>
                  <a:t>(</a:t>
                </a:r>
                <a:r>
                  <a:rPr lang="de-DE" dirty="0" smtClean="0">
                    <a:solidFill>
                      <a:schemeClr val="tx1"/>
                    </a:solidFill>
                  </a:rPr>
                  <a:t>weil Messung nicht bei Stillstand)</a:t>
                </a:r>
                <a:endParaRPr lang="de-DE" dirty="0">
                  <a:solidFill>
                    <a:schemeClr val="tx1"/>
                  </a:solidFill>
                </a:endParaRPr>
              </a:p>
              <a:p>
                <a:pPr marL="0" indent="0">
                  <a:spcAft>
                    <a:spcPts val="600"/>
                  </a:spcAft>
                </a:pPr>
                <a:r>
                  <a:rPr lang="de-DE" dirty="0" smtClean="0">
                    <a:solidFill>
                      <a:schemeClr val="tx1"/>
                    </a:solidFill>
                  </a:rPr>
                  <a:t>6) Nicht vergessen: Mechanische Verlustmomente abziehen:</a:t>
                </a:r>
                <a:endParaRPr lang="de-DE" dirty="0">
                  <a:solidFill>
                    <a:schemeClr val="tx1"/>
                  </a:solidFill>
                </a:endParaRPr>
              </a:p>
              <a:p>
                <a:pPr marL="0" indent="0">
                  <a:spcAft>
                    <a:spcPts val="600"/>
                  </a:spcAft>
                </a:pPr>
                <a14:m>
                  <m:oMath xmlns:m="http://schemas.openxmlformats.org/officeDocument/2006/math">
                    <m:sSub>
                      <m:sSubPr>
                        <m:ctrlPr>
                          <a:rPr lang="de-DE" i="1">
                            <a:solidFill>
                              <a:schemeClr val="tx1"/>
                            </a:solidFill>
                            <a:latin typeface="Cambria Math"/>
                          </a:rPr>
                        </m:ctrlPr>
                      </m:sSubPr>
                      <m:e>
                        <m:r>
                          <a:rPr lang="de-DE" i="1">
                            <a:solidFill>
                              <a:schemeClr val="tx1"/>
                            </a:solidFill>
                            <a:latin typeface="Cambria Math"/>
                          </a:rPr>
                          <m:t>𝑀</m:t>
                        </m:r>
                      </m:e>
                      <m:sub>
                        <m:r>
                          <a:rPr lang="de-DE" i="1">
                            <a:solidFill>
                              <a:schemeClr val="tx1"/>
                            </a:solidFill>
                            <a:latin typeface="Cambria Math"/>
                          </a:rPr>
                          <m:t> 100</m:t>
                        </m:r>
                        <m:r>
                          <a:rPr lang="de-DE" i="1">
                            <a:solidFill>
                              <a:schemeClr val="tx1"/>
                            </a:solidFill>
                            <a:latin typeface="Cambria Math"/>
                          </a:rPr>
                          <m:t>𝐾</m:t>
                        </m:r>
                      </m:sub>
                    </m:sSub>
                    <m:d>
                      <m:dPr>
                        <m:ctrlPr>
                          <a:rPr lang="de-DE" i="1">
                            <a:solidFill>
                              <a:schemeClr val="tx1"/>
                            </a:solidFill>
                            <a:latin typeface="Cambria Math"/>
                          </a:rPr>
                        </m:ctrlPr>
                      </m:dPr>
                      <m:e>
                        <m:r>
                          <a:rPr lang="de-DE" i="1">
                            <a:solidFill>
                              <a:schemeClr val="tx1"/>
                            </a:solidFill>
                            <a:latin typeface="Cambria Math"/>
                          </a:rPr>
                          <m:t>𝑛</m:t>
                        </m:r>
                      </m:e>
                    </m:d>
                    <m:r>
                      <a:rPr lang="de-DE" i="1">
                        <a:solidFill>
                          <a:schemeClr val="tx1"/>
                        </a:solidFill>
                        <a:latin typeface="Cambria Math"/>
                      </a:rPr>
                      <m:t>=</m:t>
                    </m:r>
                    <m:sSub>
                      <m:sSubPr>
                        <m:ctrlPr>
                          <a:rPr lang="de-DE" i="1">
                            <a:solidFill>
                              <a:schemeClr val="tx1"/>
                            </a:solidFill>
                            <a:latin typeface="Cambria Math"/>
                          </a:rPr>
                        </m:ctrlPr>
                      </m:sSubPr>
                      <m:e>
                        <m:r>
                          <a:rPr lang="de-DE" b="0" i="1" smtClean="0">
                            <a:solidFill>
                              <a:schemeClr val="tx1"/>
                            </a:solidFill>
                            <a:latin typeface="Cambria Math"/>
                          </a:rPr>
                          <m:t>𝑀</m:t>
                        </m:r>
                      </m:e>
                      <m:sub>
                        <m:r>
                          <a:rPr lang="de-DE" b="0" i="1" smtClean="0">
                            <a:solidFill>
                              <a:schemeClr val="tx1"/>
                            </a:solidFill>
                            <a:latin typeface="Cambria Math"/>
                          </a:rPr>
                          <m:t>𝐼</m:t>
                        </m:r>
                        <m:r>
                          <a:rPr lang="de-DE" b="0" i="1" smtClean="0">
                            <a:solidFill>
                              <a:schemeClr val="tx1"/>
                            </a:solidFill>
                            <a:latin typeface="Cambria Math"/>
                          </a:rPr>
                          <m:t> 100</m:t>
                        </m:r>
                        <m:r>
                          <a:rPr lang="de-DE" i="1">
                            <a:solidFill>
                              <a:schemeClr val="tx1"/>
                            </a:solidFill>
                            <a:latin typeface="Cambria Math"/>
                          </a:rPr>
                          <m:t>𝐾</m:t>
                        </m:r>
                      </m:sub>
                    </m:sSub>
                    <m:d>
                      <m:dPr>
                        <m:ctrlPr>
                          <a:rPr lang="de-DE" i="1">
                            <a:solidFill>
                              <a:schemeClr val="tx1"/>
                            </a:solidFill>
                            <a:latin typeface="Cambria Math"/>
                          </a:rPr>
                        </m:ctrlPr>
                      </m:dPr>
                      <m:e>
                        <m:r>
                          <a:rPr lang="de-DE" i="1">
                            <a:solidFill>
                              <a:schemeClr val="tx1"/>
                            </a:solidFill>
                            <a:latin typeface="Cambria Math"/>
                          </a:rPr>
                          <m:t>𝑛</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𝑀</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𝑀𝐸𝐶𝐻</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oMath>
                </a14:m>
                <a:r>
                  <a:rPr lang="en-US" dirty="0" smtClean="0">
                    <a:solidFill>
                      <a:schemeClr val="tx1"/>
                    </a:solidFill>
                  </a:rPr>
                  <a:t>  in [Nm] </a:t>
                </a:r>
              </a:p>
              <a:p>
                <a:pPr marL="0" indent="0">
                  <a:spcAft>
                    <a:spcPts val="600"/>
                  </a:spcAft>
                </a:pPr>
                <a:endParaRPr lang="en-US" dirty="0" smtClean="0"/>
              </a:p>
              <a:p>
                <a:pPr marL="0" indent="0">
                  <a:spcAft>
                    <a:spcPts val="600"/>
                  </a:spcAft>
                </a:pPr>
                <a:endParaRPr lang="en-US"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04800" y="1219200"/>
                <a:ext cx="8686800" cy="4343400"/>
              </a:xfrm>
              <a:blipFill rotWithShape="1">
                <a:blip r:embed="rId2" cstate="print"/>
                <a:stretch>
                  <a:fillRect l="-702" t="-561"/>
                </a:stretch>
              </a:blipFill>
            </p:spPr>
            <p:txBody>
              <a:bodyPr/>
              <a:lstStyle/>
              <a:p>
                <a:r>
                  <a:rPr lang="en-US">
                    <a:noFill/>
                  </a:rPr>
                  <a:t> </a:t>
                </a:r>
              </a:p>
            </p:txBody>
          </p:sp>
        </mc:Fallback>
      </mc:AlternateContent>
      <p:sp>
        <p:nvSpPr>
          <p:cNvPr id="4" name="Textfeld 3"/>
          <p:cNvSpPr txBox="1"/>
          <p:nvPr/>
        </p:nvSpPr>
        <p:spPr>
          <a:xfrm>
            <a:off x="4648200" y="2743200"/>
            <a:ext cx="2286000" cy="369332"/>
          </a:xfrm>
          <a:prstGeom prst="rect">
            <a:avLst/>
          </a:prstGeom>
          <a:noFill/>
          <a:ln w="19050">
            <a:solidFill>
              <a:srgbClr val="FF0000"/>
            </a:solidFill>
          </a:ln>
        </p:spPr>
        <p:txBody>
          <a:bodyPr wrap="square" rtlCol="0">
            <a:spAutoFit/>
          </a:bodyPr>
          <a:lstStyle/>
          <a:p>
            <a:r>
              <a:rPr lang="de-DE" dirty="0" smtClean="0">
                <a:solidFill>
                  <a:srgbClr val="FF0000"/>
                </a:solidFill>
              </a:rPr>
              <a:t>temperaturabhängig</a:t>
            </a:r>
            <a:endParaRPr lang="en-US" dirty="0">
              <a:solidFill>
                <a:srgbClr val="FF0000"/>
              </a:solidFill>
            </a:endParaRPr>
          </a:p>
        </p:txBody>
      </p:sp>
      <p:cxnSp>
        <p:nvCxnSpPr>
          <p:cNvPr id="6" name="Gerade Verbindung mit Pfeil 5"/>
          <p:cNvCxnSpPr>
            <a:stCxn id="4" idx="1"/>
          </p:cNvCxnSpPr>
          <p:nvPr/>
        </p:nvCxnSpPr>
        <p:spPr>
          <a:xfrm flipH="1">
            <a:off x="4114800" y="2927866"/>
            <a:ext cx="533400" cy="501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Datumsplatzhalter 9"/>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1" name="Foliennummernplatzhalter 10"/>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50</a:t>
            </a:fld>
            <a:endParaRPr lang="de-DE" sz="1000" dirty="0">
              <a:solidFill>
                <a:schemeClr val="tx2">
                  <a:lumMod val="50000"/>
                </a:schemeClr>
              </a:solidFill>
              <a:latin typeface="Corbel" pitchFamily="34" charset="0"/>
            </a:endParaRPr>
          </a:p>
        </p:txBody>
      </p:sp>
      <p:sp>
        <p:nvSpPr>
          <p:cNvPr id="12" name="Fußzeilenplatzhalter 11"/>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713956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mc:AlternateContent xmlns:mc="http://schemas.openxmlformats.org/markup-compatibility/2006">
        <mc:Choice xmlns="" xmlns:a14="http://schemas.microsoft.com/office/drawing/2010/main" Requires="a14">
          <p:sp>
            <p:nvSpPr>
              <p:cNvPr id="3" name="Inhaltsplatzhalter 2"/>
              <p:cNvSpPr>
                <a:spLocks noGrp="1"/>
              </p:cNvSpPr>
              <p:nvPr>
                <p:ph idx="1"/>
              </p:nvPr>
            </p:nvSpPr>
            <p:spPr>
              <a:xfrm>
                <a:off x="251400" y="1196690"/>
                <a:ext cx="8686800" cy="5105400"/>
              </a:xfrm>
            </p:spPr>
            <p:txBody>
              <a:bodyPr/>
              <a:lstStyle/>
              <a:p>
                <a:pPr marL="0" indent="0">
                  <a:spcAft>
                    <a:spcPts val="600"/>
                  </a:spcAft>
                </a:pPr>
                <a:r>
                  <a:rPr lang="de-DE" dirty="0" smtClean="0">
                    <a:solidFill>
                      <a:schemeClr val="tx1"/>
                    </a:solidFill>
                  </a:rPr>
                  <a:t>7) Eine Probe über die Leistung zeigt, ob richtig gerechnet wurde:</a:t>
                </a:r>
              </a:p>
              <a:p>
                <a:pPr marL="0" indent="0">
                  <a:spcAft>
                    <a:spcPts val="600"/>
                  </a:spcAft>
                </a:pPr>
                <a:r>
                  <a:rPr lang="en-US" dirty="0" smtClean="0">
                    <a:solidFill>
                      <a:schemeClr val="tx1"/>
                    </a:solidFill>
                  </a:rPr>
                  <a:t>			</a:t>
                </a:r>
                <a:r>
                  <a:rPr lang="en-US" dirty="0">
                    <a:solidFill>
                      <a:schemeClr val="tx1"/>
                    </a:solidFill>
                  </a:rPr>
                  <a:t> </a:t>
                </a:r>
                <a:r>
                  <a:rPr lang="en-US" dirty="0" smtClean="0">
                    <a:solidFill>
                      <a:schemeClr val="tx1"/>
                    </a:solidFill>
                  </a:rPr>
                  <a:t>           </a:t>
                </a:r>
                <a14:m>
                  <m:oMath xmlns:m="http://schemas.openxmlformats.org/officeDocument/2006/math">
                    <m:sSub>
                      <m:sSubPr>
                        <m:ctrlPr>
                          <a:rPr lang="en-US"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𝐴𝐵</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𝑀𝐸𝐶𝐻</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oMath>
                </a14:m>
                <a:endParaRPr lang="en-US" dirty="0" smtClean="0">
                  <a:solidFill>
                    <a:schemeClr val="tx1"/>
                  </a:solidFill>
                </a:endParaRPr>
              </a:p>
              <a:p>
                <a:pPr marL="0" indent="0">
                  <a:spcAft>
                    <a:spcPts val="600"/>
                  </a:spcAft>
                </a:pPr>
                <a:r>
                  <a:rPr lang="en-US" dirty="0" smtClean="0">
                    <a:solidFill>
                      <a:schemeClr val="tx1"/>
                    </a:solidFill>
                  </a:rPr>
                  <a:t> </a:t>
                </a:r>
                <a14:m>
                  <m:oMath xmlns:m="http://schemas.openxmlformats.org/officeDocument/2006/math">
                    <m:sSub>
                      <m:sSubPr>
                        <m:ctrlPr>
                          <a:rPr lang="en-US" i="1" smtClean="0">
                            <a:solidFill>
                              <a:schemeClr val="tx1"/>
                            </a:solidFill>
                            <a:latin typeface="Cambria Math"/>
                          </a:rPr>
                        </m:ctrlPr>
                      </m:sSubPr>
                      <m:e>
                        <m:r>
                          <a:rPr lang="de-DE" b="0" i="1" smtClean="0">
                            <a:solidFill>
                              <a:schemeClr val="tx1"/>
                            </a:solidFill>
                            <a:latin typeface="Cambria Math"/>
                          </a:rPr>
                          <m:t>3∗</m:t>
                        </m:r>
                        <m:r>
                          <a:rPr lang="de-DE" b="0" i="1" smtClean="0">
                            <a:solidFill>
                              <a:schemeClr val="tx1"/>
                            </a:solidFill>
                            <a:latin typeface="Cambria Math"/>
                          </a:rPr>
                          <m:t>𝑈</m:t>
                        </m:r>
                      </m:e>
                      <m:sub>
                        <m:r>
                          <a:rPr lang="de-DE" b="0" i="1" smtClean="0">
                            <a:solidFill>
                              <a:schemeClr val="tx1"/>
                            </a:solidFill>
                            <a:latin typeface="Cambria Math"/>
                          </a:rPr>
                          <m:t>𝐸𝑀𝐾</m:t>
                        </m:r>
                        <m:r>
                          <a:rPr lang="de-DE" b="0" i="1" smtClean="0">
                            <a:solidFill>
                              <a:schemeClr val="tx1"/>
                            </a:solidFill>
                            <a:latin typeface="Cambria Math"/>
                          </a:rPr>
                          <m:t> </m:t>
                        </m:r>
                        <m:r>
                          <a:rPr lang="de-DE" b="0" i="1" smtClean="0">
                            <a:solidFill>
                              <a:schemeClr val="tx1"/>
                            </a:solidFill>
                            <a:latin typeface="Cambria Math"/>
                          </a:rPr>
                          <m:t>𝑃𝐻</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𝐼</m:t>
                        </m:r>
                      </m:e>
                      <m:sub>
                        <m:r>
                          <a:rPr lang="de-DE" b="0" i="1" smtClean="0">
                            <a:solidFill>
                              <a:schemeClr val="tx1"/>
                            </a:solidFill>
                            <a:latin typeface="Cambria Math"/>
                          </a:rPr>
                          <m:t>100</m:t>
                        </m:r>
                        <m:r>
                          <a:rPr lang="de-DE" b="0" i="1" smtClean="0">
                            <a:solidFill>
                              <a:schemeClr val="tx1"/>
                            </a:solidFill>
                            <a:latin typeface="Cambria Math"/>
                          </a:rPr>
                          <m:t>𝐾</m:t>
                        </m:r>
                      </m:sub>
                    </m:sSub>
                    <m:d>
                      <m:dPr>
                        <m:ctrlPr>
                          <a:rPr lang="de-DE" b="0" i="1" smtClean="0">
                            <a:solidFill>
                              <a:schemeClr val="tx1"/>
                            </a:solidFill>
                            <a:latin typeface="Cambria Math"/>
                          </a:rPr>
                        </m:ctrlPr>
                      </m:dPr>
                      <m:e>
                        <m:r>
                          <a:rPr lang="de-DE" b="0" i="1" smtClean="0">
                            <a:solidFill>
                              <a:schemeClr val="tx1"/>
                            </a:solidFill>
                            <a:latin typeface="Cambria Math"/>
                          </a:rPr>
                          <m:t>𝑛</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𝑀𝐸𝐶𝐻</m:t>
                        </m:r>
                      </m:sub>
                    </m:sSub>
                    <m:d>
                      <m:dPr>
                        <m:ctrlPr>
                          <a:rPr lang="de-DE" b="0" i="1" smtClean="0">
                            <a:solidFill>
                              <a:schemeClr val="tx1"/>
                            </a:solidFill>
                            <a:latin typeface="Cambria Math"/>
                          </a:rPr>
                        </m:ctrlPr>
                      </m:dPr>
                      <m:e>
                        <m:r>
                          <a:rPr lang="de-DE" b="0" i="1" smtClean="0">
                            <a:solidFill>
                              <a:schemeClr val="tx1"/>
                            </a:solidFill>
                            <a:latin typeface="Cambria Math"/>
                          </a:rPr>
                          <m:t>𝑛</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𝑀</m:t>
                        </m:r>
                      </m:e>
                      <m:sub>
                        <m:r>
                          <a:rPr lang="de-DE" b="0" i="1" smtClean="0">
                            <a:solidFill>
                              <a:schemeClr val="tx1"/>
                            </a:solidFill>
                            <a:latin typeface="Cambria Math"/>
                          </a:rPr>
                          <m:t>100</m:t>
                        </m:r>
                        <m:r>
                          <a:rPr lang="de-DE" b="0" i="1" smtClean="0">
                            <a:solidFill>
                              <a:schemeClr val="tx1"/>
                            </a:solidFill>
                            <a:latin typeface="Cambria Math"/>
                          </a:rPr>
                          <m:t>𝐾</m:t>
                        </m:r>
                      </m:sub>
                    </m:sSub>
                    <m:d>
                      <m:dPr>
                        <m:ctrlPr>
                          <a:rPr lang="de-DE" b="0" i="1" smtClean="0">
                            <a:solidFill>
                              <a:schemeClr val="tx1"/>
                            </a:solidFill>
                            <a:latin typeface="Cambria Math"/>
                          </a:rPr>
                        </m:ctrlPr>
                      </m:dPr>
                      <m:e>
                        <m:r>
                          <a:rPr lang="de-DE" b="0" i="1" smtClean="0">
                            <a:solidFill>
                              <a:schemeClr val="tx1"/>
                            </a:solidFill>
                            <a:latin typeface="Cambria Math"/>
                          </a:rPr>
                          <m:t>𝑛</m:t>
                        </m:r>
                      </m:e>
                    </m:d>
                    <m:r>
                      <a:rPr lang="de-DE" b="0" i="1" smtClean="0">
                        <a:solidFill>
                          <a:schemeClr val="tx1"/>
                        </a:solidFill>
                        <a:latin typeface="Cambria Math"/>
                      </a:rPr>
                      <m:t>∗2</m:t>
                    </m:r>
                    <m:r>
                      <a:rPr lang="de-DE" b="0" i="1" smtClean="0">
                        <a:solidFill>
                          <a:schemeClr val="tx1"/>
                        </a:solidFill>
                        <a:latin typeface="Cambria Math"/>
                        <a:ea typeface="Cambria Math"/>
                      </a:rPr>
                      <m:t>𝜋</m:t>
                    </m:r>
                    <m:r>
                      <a:rPr lang="de-DE" b="0" i="1" smtClean="0">
                        <a:solidFill>
                          <a:schemeClr val="tx1"/>
                        </a:solidFill>
                        <a:latin typeface="Cambria Math"/>
                      </a:rPr>
                      <m:t>𝑛</m:t>
                    </m:r>
                  </m:oMath>
                </a14:m>
                <a:endParaRPr lang="en-US" dirty="0" smtClean="0">
                  <a:solidFill>
                    <a:schemeClr val="tx1"/>
                  </a:solidFill>
                </a:endParaRPr>
              </a:p>
              <a:p>
                <a:pPr marL="0" indent="0">
                  <a:spcAft>
                    <a:spcPts val="600"/>
                  </a:spcAft>
                </a:pPr>
                <a:endParaRPr lang="en-US" dirty="0" smtClean="0">
                  <a:solidFill>
                    <a:schemeClr val="tx1"/>
                  </a:solidFill>
                </a:endParaRPr>
              </a:p>
              <a:p>
                <a:pPr marL="0" indent="0">
                  <a:spcAft>
                    <a:spcPts val="600"/>
                  </a:spcAft>
                </a:pPr>
                <a:r>
                  <a:rPr lang="en-US" dirty="0">
                    <a:solidFill>
                      <a:schemeClr val="tx1"/>
                    </a:solidFill>
                  </a:rPr>
                  <a:t> </a:t>
                </a:r>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𝐴</m:t>
                        </m:r>
                        <m:r>
                          <a:rPr lang="de-DE" b="0" i="1" smtClean="0">
                            <a:solidFill>
                              <a:schemeClr val="tx1"/>
                            </a:solidFill>
                            <a:latin typeface="Cambria Math"/>
                          </a:rPr>
                          <m:t>𝑈𝐹</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b="0" i="1" smtClean="0">
                            <a:solidFill>
                              <a:schemeClr val="tx1"/>
                            </a:solidFill>
                            <a:latin typeface="Cambria Math"/>
                          </a:rPr>
                          <m:t>𝑀𝐸𝐶𝐻</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𝑃</m:t>
                        </m:r>
                      </m:e>
                      <m:sub>
                        <m:r>
                          <a:rPr lang="de-DE" b="0" i="1" smtClean="0">
                            <a:solidFill>
                              <a:schemeClr val="tx1"/>
                            </a:solidFill>
                            <a:latin typeface="Cambria Math"/>
                          </a:rPr>
                          <m:t>𝑉</m:t>
                        </m:r>
                      </m:sub>
                    </m:sSub>
                    <m:r>
                      <a:rPr lang="de-DE" b="0" i="1" smtClean="0">
                        <a:solidFill>
                          <a:schemeClr val="tx1"/>
                        </a:solidFill>
                        <a:latin typeface="Cambria Math"/>
                      </a:rPr>
                      <m:t>(</m:t>
                    </m:r>
                    <m:r>
                      <a:rPr lang="de-DE" b="0" i="1" smtClean="0">
                        <a:solidFill>
                          <a:schemeClr val="tx1"/>
                        </a:solidFill>
                        <a:latin typeface="Cambria Math"/>
                      </a:rPr>
                      <m:t>𝑛</m:t>
                    </m:r>
                    <m:r>
                      <a:rPr lang="de-DE" b="0" i="1" smtClean="0">
                        <a:solidFill>
                          <a:schemeClr val="tx1"/>
                        </a:solidFill>
                        <a:latin typeface="Cambria Math"/>
                      </a:rPr>
                      <m:t>)</m:t>
                    </m:r>
                  </m:oMath>
                </a14:m>
                <a:endParaRPr lang="en-US" dirty="0" smtClean="0">
                  <a:solidFill>
                    <a:schemeClr val="tx1"/>
                  </a:solidFill>
                </a:endParaRPr>
              </a:p>
              <a:p>
                <a:pPr marL="0" indent="0">
                  <a:spcAft>
                    <a:spcPts val="600"/>
                  </a:spcAft>
                </a:pPr>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a:rPr lang="de-DE" i="1">
                            <a:solidFill>
                              <a:schemeClr val="tx1"/>
                            </a:solidFill>
                            <a:latin typeface="Cambria Math"/>
                          </a:rPr>
                          <m:t>3∗</m:t>
                        </m:r>
                        <m:r>
                          <a:rPr lang="de-DE" i="1">
                            <a:solidFill>
                              <a:schemeClr val="tx1"/>
                            </a:solidFill>
                            <a:latin typeface="Cambria Math"/>
                          </a:rPr>
                          <m:t>𝑈</m:t>
                        </m:r>
                      </m:e>
                      <m:sub>
                        <m:r>
                          <a:rPr lang="de-DE" i="1">
                            <a:solidFill>
                              <a:schemeClr val="tx1"/>
                            </a:solidFill>
                            <a:latin typeface="Cambria Math"/>
                          </a:rPr>
                          <m:t>𝐸𝑀𝐾</m:t>
                        </m:r>
                        <m:r>
                          <a:rPr lang="de-DE" i="1">
                            <a:solidFill>
                              <a:schemeClr val="tx1"/>
                            </a:solidFill>
                            <a:latin typeface="Cambria Math"/>
                          </a:rPr>
                          <m:t> </m:t>
                        </m:r>
                        <m:r>
                          <a:rPr lang="de-DE" i="1">
                            <a:solidFill>
                              <a:schemeClr val="tx1"/>
                            </a:solidFill>
                            <a:latin typeface="Cambria Math"/>
                          </a:rPr>
                          <m:t>𝑃𝐻</m:t>
                        </m:r>
                      </m:sub>
                    </m:sSub>
                    <m:d>
                      <m:dPr>
                        <m:ctrlPr>
                          <a:rPr lang="de-DE" i="1">
                            <a:solidFill>
                              <a:schemeClr val="tx1"/>
                            </a:solidFill>
                            <a:latin typeface="Cambria Math"/>
                          </a:rPr>
                        </m:ctrlPr>
                      </m:dPr>
                      <m:e>
                        <m:r>
                          <a:rPr lang="de-DE" i="1">
                            <a:solidFill>
                              <a:schemeClr val="tx1"/>
                            </a:solidFill>
                            <a:latin typeface="Cambria Math"/>
                          </a:rPr>
                          <m:t>𝑛</m:t>
                        </m:r>
                      </m:e>
                    </m:d>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𝐼</m:t>
                        </m:r>
                      </m:e>
                      <m:sub>
                        <m:r>
                          <a:rPr lang="de-DE" i="1">
                            <a:solidFill>
                              <a:schemeClr val="tx1"/>
                            </a:solidFill>
                            <a:latin typeface="Cambria Math"/>
                          </a:rPr>
                          <m:t>100</m:t>
                        </m:r>
                        <m:r>
                          <a:rPr lang="de-DE" i="1">
                            <a:solidFill>
                              <a:schemeClr val="tx1"/>
                            </a:solidFill>
                            <a:latin typeface="Cambria Math"/>
                          </a:rPr>
                          <m:t>𝐾</m:t>
                        </m:r>
                      </m:sub>
                    </m:sSub>
                    <m:d>
                      <m:dPr>
                        <m:ctrlPr>
                          <a:rPr lang="de-DE" i="1">
                            <a:solidFill>
                              <a:schemeClr val="tx1"/>
                            </a:solidFill>
                            <a:latin typeface="Cambria Math"/>
                          </a:rPr>
                        </m:ctrlPr>
                      </m:dPr>
                      <m:e>
                        <m:r>
                          <a:rPr lang="de-DE" i="1">
                            <a:solidFill>
                              <a:schemeClr val="tx1"/>
                            </a:solidFill>
                            <a:latin typeface="Cambria Math"/>
                          </a:rPr>
                          <m:t>𝑛</m:t>
                        </m:r>
                      </m:e>
                    </m:d>
                    <m:r>
                      <a:rPr lang="de-DE" b="0" i="1" smtClean="0">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b="0" i="1" smtClean="0">
                            <a:solidFill>
                              <a:schemeClr val="tx1"/>
                            </a:solidFill>
                            <a:latin typeface="Cambria Math"/>
                          </a:rPr>
                          <m:t>𝐶𝑈</m:t>
                        </m:r>
                      </m:sub>
                    </m:sSub>
                    <m:d>
                      <m:dPr>
                        <m:ctrlPr>
                          <a:rPr lang="de-DE" i="1">
                            <a:solidFill>
                              <a:schemeClr val="tx1"/>
                            </a:solidFill>
                            <a:latin typeface="Cambria Math"/>
                          </a:rPr>
                        </m:ctrlPr>
                      </m:dPr>
                      <m:e>
                        <m:r>
                          <a:rPr lang="de-DE" i="1">
                            <a:solidFill>
                              <a:schemeClr val="tx1"/>
                            </a:solidFill>
                            <a:latin typeface="Cambria Math"/>
                          </a:rPr>
                          <m:t>𝑛</m:t>
                        </m:r>
                      </m:e>
                    </m:d>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𝑀</m:t>
                        </m:r>
                      </m:e>
                      <m:sub>
                        <m:r>
                          <a:rPr lang="de-DE" i="1">
                            <a:solidFill>
                              <a:schemeClr val="tx1"/>
                            </a:solidFill>
                            <a:latin typeface="Cambria Math"/>
                          </a:rPr>
                          <m:t>100</m:t>
                        </m:r>
                        <m:r>
                          <a:rPr lang="de-DE" i="1">
                            <a:solidFill>
                              <a:schemeClr val="tx1"/>
                            </a:solidFill>
                            <a:latin typeface="Cambria Math"/>
                          </a:rPr>
                          <m:t>𝐾</m:t>
                        </m:r>
                      </m:sub>
                    </m:sSub>
                    <m:d>
                      <m:dPr>
                        <m:ctrlPr>
                          <a:rPr lang="de-DE" i="1">
                            <a:solidFill>
                              <a:schemeClr val="tx1"/>
                            </a:solidFill>
                            <a:latin typeface="Cambria Math"/>
                          </a:rPr>
                        </m:ctrlPr>
                      </m:dPr>
                      <m:e>
                        <m:r>
                          <a:rPr lang="de-DE" i="1">
                            <a:solidFill>
                              <a:schemeClr val="tx1"/>
                            </a:solidFill>
                            <a:latin typeface="Cambria Math"/>
                          </a:rPr>
                          <m:t>𝑛</m:t>
                        </m:r>
                      </m:e>
                    </m:d>
                    <m:r>
                      <a:rPr lang="de-DE" i="1">
                        <a:solidFill>
                          <a:schemeClr val="tx1"/>
                        </a:solidFill>
                        <a:latin typeface="Cambria Math"/>
                      </a:rPr>
                      <m:t>∗2</m:t>
                    </m:r>
                    <m:r>
                      <a:rPr lang="de-DE" i="1">
                        <a:solidFill>
                          <a:schemeClr val="tx1"/>
                        </a:solidFill>
                        <a:latin typeface="Cambria Math"/>
                        <a:ea typeface="Cambria Math"/>
                      </a:rPr>
                      <m:t>𝜋</m:t>
                    </m:r>
                    <m:r>
                      <a:rPr lang="de-DE" i="1">
                        <a:solidFill>
                          <a:schemeClr val="tx1"/>
                        </a:solidFill>
                        <a:latin typeface="Cambria Math"/>
                      </a:rPr>
                      <m:t>𝑛</m:t>
                    </m:r>
                    <m:r>
                      <a:rPr lang="de-DE" b="0" i="1" smtClean="0">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sub>
                    </m:sSub>
                    <m:r>
                      <a:rPr lang="de-DE" i="1">
                        <a:solidFill>
                          <a:schemeClr val="tx1"/>
                        </a:solidFill>
                        <a:latin typeface="Cambria Math"/>
                      </a:rPr>
                      <m:t>(</m:t>
                    </m:r>
                    <m:r>
                      <a:rPr lang="de-DE" i="1">
                        <a:solidFill>
                          <a:schemeClr val="tx1"/>
                        </a:solidFill>
                        <a:latin typeface="Cambria Math"/>
                      </a:rPr>
                      <m:t>𝑛</m:t>
                    </m:r>
                    <m:r>
                      <a:rPr lang="de-DE" i="1">
                        <a:solidFill>
                          <a:schemeClr val="tx1"/>
                        </a:solidFill>
                        <a:latin typeface="Cambria Math"/>
                      </a:rPr>
                      <m:t>)</m:t>
                    </m:r>
                  </m:oMath>
                </a14:m>
                <a:endParaRPr lang="en-US" dirty="0" smtClean="0">
                  <a:solidFill>
                    <a:schemeClr val="tx1"/>
                  </a:solidFill>
                </a:endParaRPr>
              </a:p>
              <a:p>
                <a:pPr marL="0" indent="0">
                  <a:spcAft>
                    <a:spcPts val="600"/>
                  </a:spcAft>
                </a:pPr>
                <a:endParaRPr lang="en-US" dirty="0" smtClean="0">
                  <a:solidFill>
                    <a:schemeClr val="tx1"/>
                  </a:solidFill>
                </a:endParaRPr>
              </a:p>
              <a:p>
                <a:pPr marL="0" indent="0">
                  <a:spcAft>
                    <a:spcPts val="600"/>
                  </a:spcAft>
                </a:pPr>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a:rPr lang="de-DE" i="1">
                            <a:solidFill>
                              <a:schemeClr val="tx1"/>
                            </a:solidFill>
                            <a:latin typeface="Cambria Math"/>
                          </a:rPr>
                          <m:t>𝑃</m:t>
                        </m:r>
                      </m:e>
                      <m:sub>
                        <m:r>
                          <a:rPr lang="de-DE" b="0" i="1" smtClean="0">
                            <a:solidFill>
                              <a:schemeClr val="tx1"/>
                            </a:solidFill>
                            <a:latin typeface="Cambria Math"/>
                          </a:rPr>
                          <m:t>𝐼</m:t>
                        </m:r>
                      </m:sub>
                    </m:sSub>
                    <m:r>
                      <a:rPr lang="de-DE" i="1">
                        <a:solidFill>
                          <a:schemeClr val="tx1"/>
                        </a:solidFill>
                        <a:latin typeface="Cambria Math"/>
                      </a:rPr>
                      <m:t>(</m:t>
                    </m:r>
                    <m:r>
                      <a:rPr lang="de-DE" i="1">
                        <a:solidFill>
                          <a:schemeClr val="tx1"/>
                        </a:solidFill>
                        <a:latin typeface="Cambria Math"/>
                      </a:rPr>
                      <m:t>𝑛</m:t>
                    </m:r>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b="0" i="1" smtClean="0">
                            <a:solidFill>
                              <a:schemeClr val="tx1"/>
                            </a:solidFill>
                            <a:latin typeface="Cambria Math"/>
                          </a:rPr>
                          <m:t>𝑀𝐸𝐶𝐻</m:t>
                        </m:r>
                      </m:sub>
                    </m:sSub>
                    <m:r>
                      <a:rPr lang="de-DE" i="1">
                        <a:solidFill>
                          <a:schemeClr val="tx1"/>
                        </a:solidFill>
                        <a:latin typeface="Cambria Math"/>
                      </a:rPr>
                      <m:t>(</m:t>
                    </m:r>
                    <m:r>
                      <a:rPr lang="de-DE" i="1">
                        <a:solidFill>
                          <a:schemeClr val="tx1"/>
                        </a:solidFill>
                        <a:latin typeface="Cambria Math"/>
                      </a:rPr>
                      <m:t>𝑛</m:t>
                    </m:r>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𝑀𝐸𝐶𝐻</m:t>
                        </m:r>
                      </m:sub>
                    </m:sSub>
                    <m:r>
                      <a:rPr lang="de-DE" i="1">
                        <a:solidFill>
                          <a:schemeClr val="tx1"/>
                        </a:solidFill>
                        <a:latin typeface="Cambria Math"/>
                      </a:rPr>
                      <m:t>(</m:t>
                    </m:r>
                    <m:r>
                      <a:rPr lang="de-DE" i="1">
                        <a:solidFill>
                          <a:schemeClr val="tx1"/>
                        </a:solidFill>
                        <a:latin typeface="Cambria Math"/>
                      </a:rPr>
                      <m:t>𝑛</m:t>
                    </m:r>
                    <m:r>
                      <a:rPr lang="de-DE" i="1">
                        <a:solidFill>
                          <a:schemeClr val="tx1"/>
                        </a:solidFill>
                        <a:latin typeface="Cambria Math"/>
                      </a:rPr>
                      <m:t>)</m:t>
                    </m:r>
                  </m:oMath>
                </a14:m>
                <a:endParaRPr lang="en-US" dirty="0">
                  <a:solidFill>
                    <a:schemeClr val="tx1"/>
                  </a:solidFill>
                </a:endParaRPr>
              </a:p>
              <a:p>
                <a:pPr marL="0" indent="0">
                  <a:spcAft>
                    <a:spcPts val="600"/>
                  </a:spcAft>
                </a:pPr>
                <a:r>
                  <a:rPr lang="en-US" dirty="0">
                    <a:solidFill>
                      <a:schemeClr val="tx1"/>
                    </a:solidFill>
                  </a:rPr>
                  <a:t> </a:t>
                </a:r>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a:rPr lang="de-DE" i="1">
                            <a:solidFill>
                              <a:schemeClr val="tx1"/>
                            </a:solidFill>
                            <a:latin typeface="Cambria Math"/>
                          </a:rPr>
                          <m:t>3∗</m:t>
                        </m:r>
                        <m:r>
                          <a:rPr lang="de-DE" i="1">
                            <a:solidFill>
                              <a:schemeClr val="tx1"/>
                            </a:solidFill>
                            <a:latin typeface="Cambria Math"/>
                          </a:rPr>
                          <m:t>𝑈</m:t>
                        </m:r>
                      </m:e>
                      <m:sub>
                        <m:r>
                          <a:rPr lang="de-DE" i="1">
                            <a:solidFill>
                              <a:schemeClr val="tx1"/>
                            </a:solidFill>
                            <a:latin typeface="Cambria Math"/>
                          </a:rPr>
                          <m:t>𝐸𝑀𝐾</m:t>
                        </m:r>
                        <m:r>
                          <a:rPr lang="de-DE" i="1">
                            <a:solidFill>
                              <a:schemeClr val="tx1"/>
                            </a:solidFill>
                            <a:latin typeface="Cambria Math"/>
                          </a:rPr>
                          <m:t> </m:t>
                        </m:r>
                        <m:r>
                          <a:rPr lang="de-DE" i="1">
                            <a:solidFill>
                              <a:schemeClr val="tx1"/>
                            </a:solidFill>
                            <a:latin typeface="Cambria Math"/>
                          </a:rPr>
                          <m:t>𝑃𝐻</m:t>
                        </m:r>
                      </m:sub>
                    </m:sSub>
                    <m:d>
                      <m:dPr>
                        <m:ctrlPr>
                          <a:rPr lang="de-DE" i="1">
                            <a:solidFill>
                              <a:schemeClr val="tx1"/>
                            </a:solidFill>
                            <a:latin typeface="Cambria Math"/>
                          </a:rPr>
                        </m:ctrlPr>
                      </m:dPr>
                      <m:e>
                        <m:r>
                          <a:rPr lang="de-DE" i="1">
                            <a:solidFill>
                              <a:schemeClr val="tx1"/>
                            </a:solidFill>
                            <a:latin typeface="Cambria Math"/>
                          </a:rPr>
                          <m:t>𝑛</m:t>
                        </m:r>
                      </m:e>
                    </m:d>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𝐼</m:t>
                        </m:r>
                      </m:e>
                      <m:sub>
                        <m:r>
                          <a:rPr lang="de-DE" i="1">
                            <a:solidFill>
                              <a:schemeClr val="tx1"/>
                            </a:solidFill>
                            <a:latin typeface="Cambria Math"/>
                          </a:rPr>
                          <m:t>100</m:t>
                        </m:r>
                        <m:r>
                          <a:rPr lang="de-DE" i="1">
                            <a:solidFill>
                              <a:schemeClr val="tx1"/>
                            </a:solidFill>
                            <a:latin typeface="Cambria Math"/>
                          </a:rPr>
                          <m:t>𝐾</m:t>
                        </m:r>
                      </m:sub>
                    </m:sSub>
                    <m:d>
                      <m:dPr>
                        <m:ctrlPr>
                          <a:rPr lang="de-DE" i="1">
                            <a:solidFill>
                              <a:schemeClr val="tx1"/>
                            </a:solidFill>
                            <a:latin typeface="Cambria Math"/>
                          </a:rPr>
                        </m:ctrlPr>
                      </m:dPr>
                      <m:e>
                        <m:r>
                          <a:rPr lang="de-DE" i="1">
                            <a:solidFill>
                              <a:schemeClr val="tx1"/>
                            </a:solidFill>
                            <a:latin typeface="Cambria Math"/>
                          </a:rPr>
                          <m:t>𝑛</m:t>
                        </m:r>
                      </m:e>
                    </m:d>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𝑀</m:t>
                        </m:r>
                      </m:e>
                      <m:sub>
                        <m:r>
                          <a:rPr lang="de-DE" i="1">
                            <a:solidFill>
                              <a:schemeClr val="tx1"/>
                            </a:solidFill>
                            <a:latin typeface="Cambria Math"/>
                          </a:rPr>
                          <m:t>100</m:t>
                        </m:r>
                        <m:r>
                          <a:rPr lang="de-DE" i="1">
                            <a:solidFill>
                              <a:schemeClr val="tx1"/>
                            </a:solidFill>
                            <a:latin typeface="Cambria Math"/>
                          </a:rPr>
                          <m:t>𝐾</m:t>
                        </m:r>
                      </m:sub>
                    </m:sSub>
                    <m:d>
                      <m:dPr>
                        <m:ctrlPr>
                          <a:rPr lang="de-DE" i="1">
                            <a:solidFill>
                              <a:schemeClr val="tx1"/>
                            </a:solidFill>
                            <a:latin typeface="Cambria Math"/>
                          </a:rPr>
                        </m:ctrlPr>
                      </m:dPr>
                      <m:e>
                        <m:r>
                          <a:rPr lang="de-DE" i="1">
                            <a:solidFill>
                              <a:schemeClr val="tx1"/>
                            </a:solidFill>
                            <a:latin typeface="Cambria Math"/>
                          </a:rPr>
                          <m:t>𝑛</m:t>
                        </m:r>
                      </m:e>
                    </m:d>
                    <m:r>
                      <a:rPr lang="de-DE" i="1">
                        <a:solidFill>
                          <a:schemeClr val="tx1"/>
                        </a:solidFill>
                        <a:latin typeface="Cambria Math"/>
                      </a:rPr>
                      <m:t>∗2</m:t>
                    </m:r>
                    <m:r>
                      <a:rPr lang="de-DE" i="1">
                        <a:solidFill>
                          <a:schemeClr val="tx1"/>
                        </a:solidFill>
                        <a:latin typeface="Cambria Math"/>
                        <a:ea typeface="Cambria Math"/>
                      </a:rPr>
                      <m:t>𝜋</m:t>
                    </m:r>
                    <m:r>
                      <a:rPr lang="de-DE" i="1">
                        <a:solidFill>
                          <a:schemeClr val="tx1"/>
                        </a:solidFill>
                        <a:latin typeface="Cambria Math"/>
                      </a:rPr>
                      <m:t>𝑛</m:t>
                    </m:r>
                    <m:r>
                      <a:rPr lang="de-DE" i="1">
                        <a:solidFill>
                          <a:schemeClr val="tx1"/>
                        </a:solidFill>
                        <a:latin typeface="Cambria Math"/>
                      </a:rPr>
                      <m:t>+</m:t>
                    </m:r>
                    <m:sSub>
                      <m:sSubPr>
                        <m:ctrlPr>
                          <a:rPr lang="de-DE" i="1">
                            <a:solidFill>
                              <a:schemeClr val="tx1"/>
                            </a:solidFill>
                            <a:latin typeface="Cambria Math"/>
                          </a:rPr>
                        </m:ctrlPr>
                      </m:sSubPr>
                      <m:e>
                        <m:r>
                          <a:rPr lang="de-DE" i="1">
                            <a:solidFill>
                              <a:schemeClr val="tx1"/>
                            </a:solidFill>
                            <a:latin typeface="Cambria Math"/>
                          </a:rPr>
                          <m:t>𝑃</m:t>
                        </m:r>
                      </m:e>
                      <m:sub>
                        <m:r>
                          <a:rPr lang="de-DE" i="1">
                            <a:solidFill>
                              <a:schemeClr val="tx1"/>
                            </a:solidFill>
                            <a:latin typeface="Cambria Math"/>
                          </a:rPr>
                          <m:t>𝑉</m:t>
                        </m:r>
                        <m:r>
                          <a:rPr lang="de-DE" b="0" i="1" smtClean="0">
                            <a:solidFill>
                              <a:schemeClr val="tx1"/>
                            </a:solidFill>
                            <a:latin typeface="Cambria Math"/>
                          </a:rPr>
                          <m:t> </m:t>
                        </m:r>
                        <m:r>
                          <a:rPr lang="de-DE" b="0" i="1" smtClean="0">
                            <a:solidFill>
                              <a:schemeClr val="tx1"/>
                            </a:solidFill>
                            <a:latin typeface="Cambria Math"/>
                          </a:rPr>
                          <m:t>𝑀𝐸𝐶𝐻</m:t>
                        </m:r>
                      </m:sub>
                    </m:sSub>
                    <m:r>
                      <a:rPr lang="de-DE" i="1">
                        <a:solidFill>
                          <a:schemeClr val="tx1"/>
                        </a:solidFill>
                        <a:latin typeface="Cambria Math"/>
                      </a:rPr>
                      <m:t>(</m:t>
                    </m:r>
                    <m:r>
                      <a:rPr lang="de-DE" i="1">
                        <a:solidFill>
                          <a:schemeClr val="tx1"/>
                        </a:solidFill>
                        <a:latin typeface="Cambria Math"/>
                      </a:rPr>
                      <m:t>𝑛</m:t>
                    </m:r>
                    <m:r>
                      <a:rPr lang="de-DE" i="1">
                        <a:solidFill>
                          <a:schemeClr val="tx1"/>
                        </a:solidFill>
                        <a:latin typeface="Cambria Math"/>
                      </a:rPr>
                      <m:t>)</m:t>
                    </m:r>
                  </m:oMath>
                </a14:m>
                <a:endParaRPr lang="en-US" dirty="0">
                  <a:solidFill>
                    <a:schemeClr val="tx1"/>
                  </a:solidFill>
                </a:endParaRPr>
              </a:p>
              <a:p>
                <a:pPr marL="0" indent="0">
                  <a:spcAft>
                    <a:spcPts val="600"/>
                  </a:spcAft>
                </a:pPr>
                <a:r>
                  <a:rPr lang="de-DE" dirty="0" smtClean="0">
                    <a:solidFill>
                      <a:schemeClr val="tx1"/>
                    </a:solidFill>
                  </a:rPr>
                  <a:t>wobei:</a:t>
                </a:r>
              </a:p>
              <a:p>
                <a:pPr marL="0" indent="0">
                  <a:spcAft>
                    <a:spcPts val="600"/>
                  </a:spcAft>
                </a:pPr>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a:rPr lang="de-DE" i="1">
                            <a:solidFill>
                              <a:schemeClr val="tx1"/>
                            </a:solidFill>
                            <a:latin typeface="Cambria Math"/>
                          </a:rPr>
                          <m:t>𝑈</m:t>
                        </m:r>
                      </m:e>
                      <m:sub>
                        <m:r>
                          <a:rPr lang="de-DE" i="1">
                            <a:solidFill>
                              <a:schemeClr val="tx1"/>
                            </a:solidFill>
                            <a:latin typeface="Cambria Math"/>
                          </a:rPr>
                          <m:t>𝐸𝑀𝐾</m:t>
                        </m:r>
                        <m:r>
                          <a:rPr lang="de-DE" i="1">
                            <a:solidFill>
                              <a:schemeClr val="tx1"/>
                            </a:solidFill>
                            <a:latin typeface="Cambria Math"/>
                          </a:rPr>
                          <m:t> </m:t>
                        </m:r>
                        <m:r>
                          <a:rPr lang="de-DE" i="1">
                            <a:solidFill>
                              <a:schemeClr val="tx1"/>
                            </a:solidFill>
                            <a:latin typeface="Cambria Math"/>
                          </a:rPr>
                          <m:t>𝑃𝐻</m:t>
                        </m:r>
                      </m:sub>
                    </m:sSub>
                    <m:d>
                      <m:dPr>
                        <m:ctrlPr>
                          <a:rPr lang="de-DE" i="1">
                            <a:solidFill>
                              <a:schemeClr val="tx1"/>
                            </a:solidFill>
                            <a:latin typeface="Cambria Math"/>
                          </a:rPr>
                        </m:ctrlPr>
                      </m:dPr>
                      <m:e>
                        <m:r>
                          <a:rPr lang="de-DE" i="1">
                            <a:solidFill>
                              <a:schemeClr val="tx1"/>
                            </a:solidFill>
                            <a:latin typeface="Cambria Math"/>
                          </a:rPr>
                          <m:t>𝑛</m:t>
                        </m:r>
                      </m:e>
                    </m:d>
                    <m:r>
                      <a:rPr lang="de-DE" b="0" i="1" smtClean="0">
                        <a:solidFill>
                          <a:schemeClr val="tx1"/>
                        </a:solidFill>
                        <a:latin typeface="Cambria Math"/>
                      </a:rPr>
                      <m:t>=</m:t>
                    </m:r>
                    <m:sSub>
                      <m:sSubPr>
                        <m:ctrlPr>
                          <a:rPr lang="de-DE" b="0" i="1" smtClean="0">
                            <a:solidFill>
                              <a:schemeClr val="tx1"/>
                            </a:solidFill>
                            <a:latin typeface="Cambria Math"/>
                          </a:rPr>
                        </m:ctrlPr>
                      </m:sSubPr>
                      <m:e>
                        <m:r>
                          <a:rPr lang="de-DE" b="0" i="1" smtClean="0">
                            <a:solidFill>
                              <a:schemeClr val="tx1"/>
                            </a:solidFill>
                            <a:latin typeface="Cambria Math"/>
                          </a:rPr>
                          <m:t>𝐾𝐸</m:t>
                        </m:r>
                      </m:e>
                      <m:sub>
                        <m:r>
                          <a:rPr lang="de-DE" b="0" i="1" smtClean="0">
                            <a:solidFill>
                              <a:schemeClr val="tx1"/>
                            </a:solidFill>
                            <a:latin typeface="Cambria Math"/>
                          </a:rPr>
                          <m:t>𝑝h</m:t>
                        </m:r>
                      </m:sub>
                    </m:sSub>
                    <m:d>
                      <m:dPr>
                        <m:ctrlPr>
                          <a:rPr lang="de-DE" b="0" i="1" smtClean="0">
                            <a:solidFill>
                              <a:schemeClr val="tx1"/>
                            </a:solidFill>
                            <a:latin typeface="Cambria Math"/>
                          </a:rPr>
                        </m:ctrlPr>
                      </m:dPr>
                      <m:e>
                        <m:r>
                          <a:rPr lang="de-DE" b="0" i="1" smtClean="0">
                            <a:solidFill>
                              <a:schemeClr val="tx1"/>
                            </a:solidFill>
                            <a:latin typeface="Cambria Math"/>
                          </a:rPr>
                          <m:t>100</m:t>
                        </m:r>
                        <m:r>
                          <a:rPr lang="de-DE" b="0" i="1" smtClean="0">
                            <a:solidFill>
                              <a:schemeClr val="tx1"/>
                            </a:solidFill>
                            <a:latin typeface="Cambria Math"/>
                          </a:rPr>
                          <m:t>𝐾</m:t>
                        </m:r>
                      </m:e>
                    </m:d>
                    <m:r>
                      <a:rPr lang="de-DE" b="0" i="1" smtClean="0">
                        <a:solidFill>
                          <a:schemeClr val="tx1"/>
                        </a:solidFill>
                        <a:latin typeface="Cambria Math"/>
                      </a:rPr>
                      <m:t>∗</m:t>
                    </m:r>
                    <m:r>
                      <a:rPr lang="de-DE" b="0" i="1" smtClean="0">
                        <a:solidFill>
                          <a:schemeClr val="tx1"/>
                        </a:solidFill>
                        <a:latin typeface="Cambria Math"/>
                      </a:rPr>
                      <m:t>𝑛</m:t>
                    </m:r>
                  </m:oMath>
                </a14:m>
                <a:endParaRPr lang="en-US" dirty="0">
                  <a:solidFill>
                    <a:schemeClr val="tx1"/>
                  </a:solidFill>
                </a:endParaRPr>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251400" y="1196690"/>
                <a:ext cx="8686800" cy="5105400"/>
              </a:xfrm>
              <a:blipFill rotWithShape="1">
                <a:blip r:embed="rId2" cstate="print"/>
                <a:stretch>
                  <a:fillRect l="-702" t="-477"/>
                </a:stretch>
              </a:blipFill>
            </p:spPr>
            <p:txBody>
              <a:bodyPr/>
              <a:lstStyle/>
              <a:p>
                <a:r>
                  <a:rPr lang="en-US">
                    <a:noFill/>
                  </a:rPr>
                  <a:t> </a:t>
                </a:r>
              </a:p>
            </p:txBody>
          </p:sp>
        </mc:Fallback>
      </mc:AlternateContent>
      <p:sp>
        <p:nvSpPr>
          <p:cNvPr id="4" name="Textfeld 3"/>
          <p:cNvSpPr txBox="1"/>
          <p:nvPr/>
        </p:nvSpPr>
        <p:spPr>
          <a:xfrm>
            <a:off x="6553200" y="5442466"/>
            <a:ext cx="2286000" cy="369332"/>
          </a:xfrm>
          <a:prstGeom prst="rect">
            <a:avLst/>
          </a:prstGeom>
          <a:noFill/>
          <a:ln w="19050">
            <a:solidFill>
              <a:srgbClr val="FF0000"/>
            </a:solidFill>
          </a:ln>
        </p:spPr>
        <p:txBody>
          <a:bodyPr wrap="square" rtlCol="0">
            <a:spAutoFit/>
          </a:bodyPr>
          <a:lstStyle/>
          <a:p>
            <a:r>
              <a:rPr lang="de-DE" dirty="0" smtClean="0">
                <a:solidFill>
                  <a:srgbClr val="FF0000"/>
                </a:solidFill>
              </a:rPr>
              <a:t>temperaturabhängig</a:t>
            </a:r>
            <a:endParaRPr lang="en-US" dirty="0">
              <a:solidFill>
                <a:srgbClr val="FF0000"/>
              </a:solidFill>
            </a:endParaRPr>
          </a:p>
        </p:txBody>
      </p:sp>
      <p:cxnSp>
        <p:nvCxnSpPr>
          <p:cNvPr id="5" name="Gerade Verbindung mit Pfeil 4"/>
          <p:cNvCxnSpPr>
            <a:stCxn id="4" idx="1"/>
          </p:cNvCxnSpPr>
          <p:nvPr/>
        </p:nvCxnSpPr>
        <p:spPr>
          <a:xfrm flipH="1">
            <a:off x="6286500" y="5627132"/>
            <a:ext cx="266700" cy="2505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Datumsplatzhalter 8"/>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0" name="Foliennummernplatzhalter 9"/>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51</a:t>
            </a:fld>
            <a:endParaRPr lang="de-DE" sz="1000" dirty="0">
              <a:solidFill>
                <a:schemeClr val="tx2">
                  <a:lumMod val="50000"/>
                </a:schemeClr>
              </a:solidFill>
              <a:latin typeface="Corbel" pitchFamily="34" charset="0"/>
            </a:endParaRPr>
          </a:p>
        </p:txBody>
      </p:sp>
      <p:sp>
        <p:nvSpPr>
          <p:cNvPr id="11" name="Fußzeilenplatzhalter 10"/>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776954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Drehzahl-Drehmoment-Diagramm</a:t>
            </a:r>
            <a:endParaRPr lang="en-US" dirty="0"/>
          </a:p>
        </p:txBody>
      </p:sp>
      <mc:AlternateContent xmlns:mc="http://schemas.openxmlformats.org/markup-compatibility/2006">
        <mc:Choice xmlns="" xmlns:a14="http://schemas.microsoft.com/office/drawing/2010/main" Requires="a14">
          <p:sp>
            <p:nvSpPr>
              <p:cNvPr id="3" name="Inhaltsplatzhalter 2"/>
              <p:cNvSpPr>
                <a:spLocks noGrp="1"/>
              </p:cNvSpPr>
              <p:nvPr>
                <p:ph idx="1"/>
              </p:nvPr>
            </p:nvSpPr>
            <p:spPr>
              <a:xfrm>
                <a:off x="304800" y="1295400"/>
                <a:ext cx="8686800" cy="4725960"/>
              </a:xfrm>
            </p:spPr>
            <p:txBody>
              <a:bodyPr/>
              <a:lstStyle/>
              <a:p>
                <a:pPr marL="0" indent="0">
                  <a:spcAft>
                    <a:spcPts val="600"/>
                  </a:spcAft>
                </a:pPr>
                <a:r>
                  <a:rPr lang="de-DE" dirty="0" smtClean="0">
                    <a:solidFill>
                      <a:schemeClr val="tx1"/>
                    </a:solidFill>
                  </a:rPr>
                  <a:t>8) Die Schritte lassen sich auch in einer Formel zusammenfassen </a:t>
                </a:r>
                <a:r>
                  <a:rPr lang="de-DE" baseline="30000" dirty="0" smtClean="0">
                    <a:solidFill>
                      <a:schemeClr val="tx1"/>
                    </a:solidFill>
                  </a:rPr>
                  <a:t>2)</a:t>
                </a:r>
                <a:r>
                  <a:rPr lang="de-DE" dirty="0" smtClean="0">
                    <a:solidFill>
                      <a:schemeClr val="tx1"/>
                    </a:solidFill>
                  </a:rPr>
                  <a:t>:</a:t>
                </a:r>
              </a:p>
              <a:p>
                <a:pPr marL="0" indent="0"/>
                <a:endParaRPr lang="de-DE" dirty="0">
                  <a:solidFill>
                    <a:schemeClr val="tx1"/>
                  </a:solidFill>
                  <a:ea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𝑀</m:t>
                          </m:r>
                        </m:e>
                        <m:sub>
                          <m:r>
                            <a:rPr lang="de-DE" b="0" i="1">
                              <a:solidFill>
                                <a:schemeClr val="tx1"/>
                              </a:solidFill>
                              <a:latin typeface="Cambria Math" panose="02040503050406030204" pitchFamily="18" charset="0"/>
                              <a:ea typeface="Cambria Math" panose="02040503050406030204" pitchFamily="18" charset="0"/>
                            </a:rPr>
                            <m:t>𝑆</m:t>
                          </m:r>
                          <m:r>
                            <a:rPr lang="de-DE" b="0" i="1">
                              <a:solidFill>
                                <a:schemeClr val="tx1"/>
                              </a:solidFill>
                              <a:latin typeface="Cambria Math" panose="02040503050406030204" pitchFamily="18" charset="0"/>
                              <a:ea typeface="Cambria Math" panose="02040503050406030204" pitchFamily="18" charset="0"/>
                            </a:rPr>
                            <m:t>1 100</m:t>
                          </m:r>
                          <m:r>
                            <a:rPr lang="de-DE" b="0" i="1">
                              <a:solidFill>
                                <a:schemeClr val="tx1"/>
                              </a:solidFill>
                              <a:latin typeface="Cambria Math" panose="02040503050406030204" pitchFamily="18" charset="0"/>
                              <a:ea typeface="Cambria Math" panose="02040503050406030204" pitchFamily="18" charset="0"/>
                            </a:rPr>
                            <m:t>𝐾</m:t>
                          </m:r>
                        </m:sub>
                      </m:sSub>
                      <m:d>
                        <m:dPr>
                          <m:ctrlPr>
                            <a:rPr lang="de-DE" b="0" i="1">
                              <a:solidFill>
                                <a:schemeClr val="tx1"/>
                              </a:solidFill>
                              <a:latin typeface="Cambria Math"/>
                              <a:ea typeface="Cambria Math" panose="02040503050406030204" pitchFamily="18" charset="0"/>
                            </a:rPr>
                          </m:ctrlPr>
                        </m:dPr>
                        <m:e>
                          <m:r>
                            <a:rPr lang="de-DE" b="0" i="1">
                              <a:solidFill>
                                <a:schemeClr val="tx1"/>
                              </a:solidFill>
                              <a:latin typeface="Cambria Math" panose="02040503050406030204" pitchFamily="18" charset="0"/>
                              <a:ea typeface="Cambria Math" panose="02040503050406030204" pitchFamily="18" charset="0"/>
                            </a:rPr>
                            <m:t>𝜔</m:t>
                          </m:r>
                        </m:e>
                      </m:d>
                      <m:r>
                        <a:rPr lang="de-DE" b="0" i="1">
                          <a:solidFill>
                            <a:schemeClr val="tx1"/>
                          </a:solidFill>
                          <a:latin typeface="Cambria Math" panose="02040503050406030204" pitchFamily="18" charset="0"/>
                          <a:ea typeface="Cambria Math" panose="02040503050406030204" pitchFamily="18" charset="0"/>
                        </a:rPr>
                        <m:t>=</m:t>
                      </m:r>
                      <m:f>
                        <m:fPr>
                          <m:ctrlPr>
                            <a:rPr lang="de-DE" i="1">
                              <a:solidFill>
                                <a:schemeClr val="tx1"/>
                              </a:solidFill>
                              <a:latin typeface="Cambria Math"/>
                              <a:ea typeface="Cambria Math" panose="02040503050406030204" pitchFamily="18" charset="0"/>
                            </a:rPr>
                          </m:ctrlPr>
                        </m:fPr>
                        <m:num>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𝐾𝑇</m:t>
                              </m:r>
                            </m:e>
                            <m:sub>
                              <m:r>
                                <a:rPr lang="de-DE" b="0" i="1">
                                  <a:solidFill>
                                    <a:schemeClr val="tx1"/>
                                  </a:solidFill>
                                  <a:latin typeface="Cambria Math" panose="02040503050406030204" pitchFamily="18" charset="0"/>
                                  <a:ea typeface="Cambria Math" panose="02040503050406030204" pitchFamily="18" charset="0"/>
                                </a:rPr>
                                <m:t>𝑖𝑛𝑛𝑒𝑛</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h𝑜𝑡</m:t>
                              </m:r>
                            </m:sub>
                          </m:sSub>
                        </m:num>
                        <m:den>
                          <m:rad>
                            <m:radPr>
                              <m:degHide m:val="on"/>
                              <m:ctrlPr>
                                <a:rPr lang="de-DE" i="1">
                                  <a:solidFill>
                                    <a:schemeClr val="tx1"/>
                                  </a:solidFill>
                                  <a:latin typeface="Cambria Math"/>
                                  <a:ea typeface="Cambria Math" panose="02040503050406030204" pitchFamily="18" charset="0"/>
                                </a:rPr>
                              </m:ctrlPr>
                            </m:radPr>
                            <m:deg/>
                            <m:e>
                              <m:r>
                                <a:rPr lang="de-DE" b="0" i="1">
                                  <a:solidFill>
                                    <a:schemeClr val="tx1"/>
                                  </a:solidFill>
                                  <a:latin typeface="Cambria Math" panose="02040503050406030204" pitchFamily="18" charset="0"/>
                                  <a:ea typeface="Cambria Math" panose="02040503050406030204" pitchFamily="18" charset="0"/>
                                </a:rPr>
                                <m:t>3</m:t>
                              </m:r>
                              <m:r>
                                <a:rPr lang="de-DE" b="0" i="1" smtClean="0">
                                  <a:solidFill>
                                    <a:schemeClr val="tx1"/>
                                  </a:solidFill>
                                  <a:latin typeface="Cambria Math"/>
                                  <a:ea typeface="Cambria Math" panose="02040503050406030204" pitchFamily="18" charset="0"/>
                                </a:rPr>
                                <m:t>∗</m:t>
                              </m:r>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𝑅</m:t>
                                  </m:r>
                                </m:e>
                                <m:sub>
                                  <m:r>
                                    <a:rPr lang="de-DE" b="0" i="1">
                                      <a:solidFill>
                                        <a:schemeClr val="tx1"/>
                                      </a:solidFill>
                                      <a:latin typeface="Cambria Math" panose="02040503050406030204" pitchFamily="18" charset="0"/>
                                      <a:ea typeface="Cambria Math" panose="02040503050406030204" pitchFamily="18" charset="0"/>
                                    </a:rPr>
                                    <m:t>h𝑜𝑡</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𝑝h</m:t>
                                  </m:r>
                                </m:sub>
                              </m:sSub>
                            </m:e>
                          </m:rad>
                        </m:den>
                      </m:f>
                      <m:r>
                        <a:rPr lang="de-DE" b="0" i="1">
                          <a:solidFill>
                            <a:schemeClr val="tx1"/>
                          </a:solidFill>
                          <a:latin typeface="Cambria Math" panose="02040503050406030204" pitchFamily="18" charset="0"/>
                          <a:ea typeface="Cambria Math" panose="02040503050406030204" pitchFamily="18" charset="0"/>
                        </a:rPr>
                        <m:t>∗</m:t>
                      </m:r>
                      <m:d>
                        <m:dPr>
                          <m:begChr m:val="["/>
                          <m:endChr m:val="]"/>
                          <m:ctrlPr>
                            <a:rPr lang="de-DE" i="1">
                              <a:solidFill>
                                <a:schemeClr val="tx1"/>
                              </a:solidFill>
                              <a:latin typeface="Cambria Math"/>
                              <a:ea typeface="Cambria Math" panose="02040503050406030204" pitchFamily="18" charset="0"/>
                            </a:rPr>
                          </m:ctrlPr>
                        </m:dPr>
                        <m:e>
                          <m:rad>
                            <m:radPr>
                              <m:degHide m:val="on"/>
                              <m:ctrlPr>
                                <a:rPr lang="de-DE" i="1">
                                  <a:solidFill>
                                    <a:schemeClr val="tx1"/>
                                  </a:solidFill>
                                  <a:latin typeface="Cambria Math"/>
                                  <a:ea typeface="Cambria Math" panose="02040503050406030204" pitchFamily="18" charset="0"/>
                                </a:rPr>
                              </m:ctrlPr>
                            </m:radPr>
                            <m:deg/>
                            <m:e>
                              <m:f>
                                <m:fPr>
                                  <m:ctrlPr>
                                    <a:rPr lang="de-DE" i="1">
                                      <a:solidFill>
                                        <a:schemeClr val="tx1"/>
                                      </a:solidFill>
                                      <a:latin typeface="Cambria Math"/>
                                      <a:ea typeface="Cambria Math" panose="02040503050406030204" pitchFamily="18" charset="0"/>
                                    </a:rPr>
                                  </m:ctrlPr>
                                </m:fPr>
                                <m:num>
                                  <m:r>
                                    <a:rPr lang="de-DE" b="0" i="1">
                                      <a:solidFill>
                                        <a:schemeClr val="tx1"/>
                                      </a:solidFill>
                                      <a:latin typeface="Cambria Math" panose="02040503050406030204" pitchFamily="18" charset="0"/>
                                      <a:ea typeface="Cambria Math" panose="02040503050406030204" pitchFamily="18" charset="0"/>
                                    </a:rPr>
                                    <m:t>100</m:t>
                                  </m:r>
                                  <m:r>
                                    <a:rPr lang="de-DE" b="0" i="1">
                                      <a:solidFill>
                                        <a:schemeClr val="tx1"/>
                                      </a:solidFill>
                                      <a:latin typeface="Cambria Math" panose="02040503050406030204" pitchFamily="18" charset="0"/>
                                      <a:ea typeface="Cambria Math" panose="02040503050406030204" pitchFamily="18" charset="0"/>
                                    </a:rPr>
                                    <m:t>𝐾</m:t>
                                  </m:r>
                                </m:num>
                                <m:den>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𝑅</m:t>
                                      </m:r>
                                    </m:e>
                                    <m:sub>
                                      <m:r>
                                        <a:rPr lang="en-US" i="1">
                                          <a:solidFill>
                                            <a:schemeClr val="tx1"/>
                                          </a:solidFill>
                                          <a:latin typeface="Cambria Math"/>
                                          <a:ea typeface="Cambria Math"/>
                                        </a:rPr>
                                        <m:t>𝜗</m:t>
                                      </m:r>
                                      <m:r>
                                        <a:rPr lang="de-DE" b="0" i="1" smtClean="0">
                                          <a:solidFill>
                                            <a:schemeClr val="tx1"/>
                                          </a:solidFill>
                                          <a:latin typeface="Cambria Math"/>
                                          <a:ea typeface="Cambria Math"/>
                                        </a:rPr>
                                        <m:t> </m:t>
                                      </m:r>
                                      <m:r>
                                        <a:rPr lang="de-DE" b="0" i="1" smtClean="0">
                                          <a:solidFill>
                                            <a:schemeClr val="tx1"/>
                                          </a:solidFill>
                                          <a:latin typeface="Cambria Math"/>
                                          <a:ea typeface="Cambria Math"/>
                                        </a:rPr>
                                        <m:t>𝑀𝑜𝑡𝑜𝑟</m:t>
                                      </m:r>
                                    </m:sub>
                                  </m:sSub>
                                </m:den>
                              </m:f>
                              <m:r>
                                <a:rPr lang="de-DE" b="0" i="1">
                                  <a:solidFill>
                                    <a:schemeClr val="tx1"/>
                                  </a:solidFill>
                                  <a:latin typeface="Cambria Math" panose="02040503050406030204" pitchFamily="18" charset="0"/>
                                  <a:ea typeface="Cambria Math" panose="02040503050406030204" pitchFamily="18" charset="0"/>
                                </a:rPr>
                                <m:t>−</m:t>
                              </m:r>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𝐾</m:t>
                                  </m:r>
                                </m:e>
                                <m:sub>
                                  <m:r>
                                    <a:rPr lang="de-DE" b="0" i="1">
                                      <a:solidFill>
                                        <a:schemeClr val="tx1"/>
                                      </a:solidFill>
                                      <a:latin typeface="Cambria Math" panose="02040503050406030204" pitchFamily="18" charset="0"/>
                                      <a:ea typeface="Cambria Math" panose="02040503050406030204" pitchFamily="18" charset="0"/>
                                    </a:rPr>
                                    <m:t>𝑑𝑣</m:t>
                                  </m:r>
                                </m:sub>
                              </m:sSub>
                              <m:r>
                                <a:rPr lang="de-DE" b="0" i="1">
                                  <a:solidFill>
                                    <a:schemeClr val="tx1"/>
                                  </a:solidFill>
                                  <a:latin typeface="Cambria Math" panose="02040503050406030204" pitchFamily="18" charset="0"/>
                                  <a:ea typeface="Cambria Math" panose="02040503050406030204" pitchFamily="18" charset="0"/>
                                </a:rPr>
                                <m:t>∗</m:t>
                              </m:r>
                              <m:sSup>
                                <m:sSupPr>
                                  <m:ctrlPr>
                                    <a:rPr lang="de-DE" i="1">
                                      <a:solidFill>
                                        <a:schemeClr val="tx1"/>
                                      </a:solidFill>
                                      <a:latin typeface="Cambria Math"/>
                                      <a:ea typeface="Cambria Math" panose="02040503050406030204" pitchFamily="18" charset="0"/>
                                    </a:rPr>
                                  </m:ctrlPr>
                                </m:sSupPr>
                                <m:e>
                                  <m:r>
                                    <a:rPr lang="de-DE" b="0" i="1">
                                      <a:solidFill>
                                        <a:schemeClr val="tx1"/>
                                      </a:solidFill>
                                      <a:latin typeface="Cambria Math" panose="02040503050406030204" pitchFamily="18" charset="0"/>
                                      <a:ea typeface="Cambria Math" panose="02040503050406030204" pitchFamily="18" charset="0"/>
                                    </a:rPr>
                                    <m:t>𝜔</m:t>
                                  </m:r>
                                </m:e>
                                <m:sup>
                                  <m:r>
                                    <a:rPr lang="de-DE" b="0" i="1">
                                      <a:solidFill>
                                        <a:schemeClr val="tx1"/>
                                      </a:solidFill>
                                      <a:latin typeface="Cambria Math" panose="02040503050406030204" pitchFamily="18" charset="0"/>
                                      <a:ea typeface="Cambria Math" panose="02040503050406030204" pitchFamily="18" charset="0"/>
                                    </a:rPr>
                                    <m:t>2</m:t>
                                  </m:r>
                                </m:sup>
                              </m:sSup>
                              <m:r>
                                <a:rPr lang="de-DE" b="0" i="1">
                                  <a:solidFill>
                                    <a:schemeClr val="tx1"/>
                                  </a:solidFill>
                                  <a:latin typeface="Cambria Math" panose="02040503050406030204" pitchFamily="18" charset="0"/>
                                  <a:ea typeface="Cambria Math" panose="02040503050406030204" pitchFamily="18" charset="0"/>
                                </a:rPr>
                                <m:t>−</m:t>
                              </m:r>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𝑇</m:t>
                                  </m:r>
                                </m:e>
                                <m:sub>
                                  <m:r>
                                    <a:rPr lang="de-DE" b="0" i="1">
                                      <a:solidFill>
                                        <a:schemeClr val="tx1"/>
                                      </a:solidFill>
                                      <a:latin typeface="Cambria Math" panose="02040503050406030204" pitchFamily="18" charset="0"/>
                                      <a:ea typeface="Cambria Math" panose="02040503050406030204" pitchFamily="18" charset="0"/>
                                    </a:rPr>
                                    <m:t>𝑓</m:t>
                                  </m:r>
                                </m:sub>
                              </m:sSub>
                              <m:r>
                                <a:rPr lang="de-DE" b="0" i="1">
                                  <a:solidFill>
                                    <a:schemeClr val="tx1"/>
                                  </a:solidFill>
                                  <a:latin typeface="Cambria Math" panose="02040503050406030204" pitchFamily="18" charset="0"/>
                                  <a:ea typeface="Cambria Math" panose="02040503050406030204" pitchFamily="18" charset="0"/>
                                </a:rPr>
                                <m:t>∗</m:t>
                              </m:r>
                              <m:r>
                                <a:rPr lang="de-DE" b="0" i="1">
                                  <a:solidFill>
                                    <a:schemeClr val="tx1"/>
                                  </a:solidFill>
                                  <a:latin typeface="Cambria Math" panose="02040503050406030204" pitchFamily="18" charset="0"/>
                                  <a:ea typeface="Cambria Math" panose="02040503050406030204" pitchFamily="18" charset="0"/>
                                </a:rPr>
                                <m:t>𝜔</m:t>
                              </m:r>
                            </m:e>
                          </m:rad>
                        </m:e>
                      </m:d>
                      <m:r>
                        <a:rPr lang="de-DE" b="0" i="1">
                          <a:solidFill>
                            <a:schemeClr val="tx1"/>
                          </a:solidFill>
                          <a:latin typeface="Cambria Math" panose="02040503050406030204" pitchFamily="18" charset="0"/>
                          <a:ea typeface="Cambria Math" panose="02040503050406030204" pitchFamily="18" charset="0"/>
                        </a:rPr>
                        <m:t>−</m:t>
                      </m:r>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𝐾</m:t>
                          </m:r>
                        </m:e>
                        <m:sub>
                          <m:r>
                            <a:rPr lang="de-DE" b="0" i="1">
                              <a:solidFill>
                                <a:schemeClr val="tx1"/>
                              </a:solidFill>
                              <a:latin typeface="Cambria Math" panose="02040503050406030204" pitchFamily="18" charset="0"/>
                              <a:ea typeface="Cambria Math" panose="02040503050406030204" pitchFamily="18" charset="0"/>
                            </a:rPr>
                            <m:t>𝑑𝑣</m:t>
                          </m:r>
                        </m:sub>
                      </m:sSub>
                      <m:r>
                        <a:rPr lang="de-DE" b="0" i="1">
                          <a:solidFill>
                            <a:schemeClr val="tx1"/>
                          </a:solidFill>
                          <a:latin typeface="Cambria Math" panose="02040503050406030204" pitchFamily="18" charset="0"/>
                          <a:ea typeface="Cambria Math" panose="02040503050406030204" pitchFamily="18" charset="0"/>
                        </a:rPr>
                        <m:t>∗</m:t>
                      </m:r>
                      <m:r>
                        <a:rPr lang="de-DE" b="0" i="1">
                          <a:solidFill>
                            <a:schemeClr val="tx1"/>
                          </a:solidFill>
                          <a:latin typeface="Cambria Math" panose="02040503050406030204" pitchFamily="18" charset="0"/>
                          <a:ea typeface="Cambria Math" panose="02040503050406030204" pitchFamily="18" charset="0"/>
                        </a:rPr>
                        <m:t>𝜔</m:t>
                      </m:r>
                      <m:r>
                        <a:rPr lang="de-DE" b="0" i="1">
                          <a:solidFill>
                            <a:schemeClr val="tx1"/>
                          </a:solidFill>
                          <a:latin typeface="Cambria Math" panose="02040503050406030204" pitchFamily="18" charset="0"/>
                          <a:ea typeface="Cambria Math" panose="02040503050406030204" pitchFamily="18" charset="0"/>
                        </a:rPr>
                        <m:t>−</m:t>
                      </m:r>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𝑇</m:t>
                          </m:r>
                        </m:e>
                        <m:sub>
                          <m:r>
                            <a:rPr lang="de-DE" b="0" i="1">
                              <a:solidFill>
                                <a:schemeClr val="tx1"/>
                              </a:solidFill>
                              <a:latin typeface="Cambria Math" panose="02040503050406030204" pitchFamily="18" charset="0"/>
                              <a:ea typeface="Cambria Math" panose="02040503050406030204" pitchFamily="18" charset="0"/>
                            </a:rPr>
                            <m:t>𝑓</m:t>
                          </m:r>
                        </m:sub>
                      </m:sSub>
                    </m:oMath>
                  </m:oMathPara>
                </a14:m>
                <a:endParaRPr lang="de-DE" i="1" dirty="0" smtClean="0">
                  <a:solidFill>
                    <a:schemeClr val="tx1"/>
                  </a:solidFill>
                  <a:latin typeface="Cambria Math" panose="02040503050406030204" pitchFamily="18" charset="0"/>
                  <a:ea typeface="Cambria Math" panose="02040503050406030204" pitchFamily="18" charset="0"/>
                </a:endParaRPr>
              </a:p>
              <a:p>
                <a:pPr marL="0" indent="0"/>
                <a:endParaRPr lang="de-DE" i="1" dirty="0" smtClean="0">
                  <a:solidFill>
                    <a:schemeClr val="tx1"/>
                  </a:solidFill>
                  <a:latin typeface="Cambria Math" panose="02040503050406030204" pitchFamily="18" charset="0"/>
                  <a:ea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𝑀</m:t>
                          </m:r>
                        </m:e>
                        <m:sub>
                          <m:r>
                            <a:rPr lang="de-DE" b="0" i="1">
                              <a:solidFill>
                                <a:schemeClr val="tx1"/>
                              </a:solidFill>
                              <a:latin typeface="Cambria Math" panose="02040503050406030204" pitchFamily="18" charset="0"/>
                              <a:ea typeface="Cambria Math" panose="02040503050406030204" pitchFamily="18" charset="0"/>
                            </a:rPr>
                            <m:t>𝑆</m:t>
                          </m:r>
                          <m:r>
                            <a:rPr lang="de-DE" b="0" i="1">
                              <a:solidFill>
                                <a:schemeClr val="tx1"/>
                              </a:solidFill>
                              <a:latin typeface="Cambria Math" panose="02040503050406030204" pitchFamily="18" charset="0"/>
                              <a:ea typeface="Cambria Math" panose="02040503050406030204" pitchFamily="18" charset="0"/>
                            </a:rPr>
                            <m:t>1 100</m:t>
                          </m:r>
                          <m:r>
                            <a:rPr lang="de-DE" b="0" i="1">
                              <a:solidFill>
                                <a:schemeClr val="tx1"/>
                              </a:solidFill>
                              <a:latin typeface="Cambria Math" panose="02040503050406030204" pitchFamily="18" charset="0"/>
                              <a:ea typeface="Cambria Math" panose="02040503050406030204" pitchFamily="18" charset="0"/>
                            </a:rPr>
                            <m:t>𝐾</m:t>
                          </m:r>
                        </m:sub>
                      </m:sSub>
                      <m:d>
                        <m:dPr>
                          <m:ctrlPr>
                            <a:rPr lang="de-DE" i="1">
                              <a:solidFill>
                                <a:schemeClr val="tx1"/>
                              </a:solidFill>
                              <a:latin typeface="Cambria Math"/>
                              <a:ea typeface="Cambria Math" panose="02040503050406030204" pitchFamily="18" charset="0"/>
                            </a:rPr>
                          </m:ctrlPr>
                        </m:dPr>
                        <m:e>
                          <m:r>
                            <a:rPr lang="de-DE" b="0" i="1">
                              <a:solidFill>
                                <a:schemeClr val="tx1"/>
                              </a:solidFill>
                              <a:latin typeface="Cambria Math" panose="02040503050406030204" pitchFamily="18" charset="0"/>
                              <a:ea typeface="Cambria Math" panose="02040503050406030204" pitchFamily="18" charset="0"/>
                            </a:rPr>
                            <m:t>𝜔</m:t>
                          </m:r>
                        </m:e>
                      </m:d>
                      <m:r>
                        <a:rPr lang="de-DE" b="0" i="1">
                          <a:solidFill>
                            <a:schemeClr val="tx1"/>
                          </a:solidFill>
                          <a:latin typeface="Cambria Math" panose="02040503050406030204" pitchFamily="18" charset="0"/>
                          <a:ea typeface="Cambria Math" panose="02040503050406030204" pitchFamily="18" charset="0"/>
                        </a:rPr>
                        <m:t>=</m:t>
                      </m:r>
                      <m:r>
                        <a:rPr lang="de-DE" b="0" i="1">
                          <a:solidFill>
                            <a:schemeClr val="tx1"/>
                          </a:solidFill>
                          <a:latin typeface="Cambria Math" panose="02040503050406030204" pitchFamily="18" charset="0"/>
                          <a:ea typeface="Cambria Math" panose="02040503050406030204" pitchFamily="18" charset="0"/>
                        </a:rPr>
                        <m:t>𝑆</m:t>
                      </m:r>
                      <m:r>
                        <a:rPr lang="de-DE" b="0" i="1">
                          <a:solidFill>
                            <a:schemeClr val="tx1"/>
                          </a:solidFill>
                          <a:latin typeface="Cambria Math" panose="02040503050406030204" pitchFamily="18" charset="0"/>
                          <a:ea typeface="Cambria Math" panose="02040503050406030204" pitchFamily="18" charset="0"/>
                        </a:rPr>
                        <m:t>1 </m:t>
                      </m:r>
                      <m:r>
                        <a:rPr lang="de-DE" b="0" i="1">
                          <a:solidFill>
                            <a:schemeClr val="tx1"/>
                          </a:solidFill>
                          <a:latin typeface="Cambria Math" panose="02040503050406030204" pitchFamily="18" charset="0"/>
                          <a:ea typeface="Cambria Math" panose="02040503050406030204" pitchFamily="18" charset="0"/>
                        </a:rPr>
                        <m:t>𝐾𝑒𝑛𝑛𝑙𝑖𝑛𝑖𝑒</m:t>
                      </m:r>
                      <m:r>
                        <a:rPr lang="de-DE" b="0" i="1">
                          <a:solidFill>
                            <a:schemeClr val="tx1"/>
                          </a:solidFill>
                          <a:latin typeface="Cambria Math" panose="02040503050406030204" pitchFamily="18" charset="0"/>
                          <a:ea typeface="Cambria Math" panose="02040503050406030204" pitchFamily="18" charset="0"/>
                        </a:rPr>
                        <m:t> 100%</m:t>
                      </m:r>
                      <m:r>
                        <a:rPr lang="de-DE" b="0" i="1">
                          <a:solidFill>
                            <a:schemeClr val="tx1"/>
                          </a:solidFill>
                          <a:latin typeface="Cambria Math" panose="02040503050406030204" pitchFamily="18" charset="0"/>
                          <a:ea typeface="Cambria Math" panose="02040503050406030204" pitchFamily="18" charset="0"/>
                        </a:rPr>
                        <m:t>𝐸𝐷</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𝑏𝑒𝑖</m:t>
                      </m:r>
                      <m:r>
                        <a:rPr lang="de-DE" b="0" i="1">
                          <a:solidFill>
                            <a:schemeClr val="tx1"/>
                          </a:solidFill>
                          <a:latin typeface="Cambria Math" panose="02040503050406030204" pitchFamily="18" charset="0"/>
                          <a:ea typeface="Cambria Math" panose="02040503050406030204" pitchFamily="18" charset="0"/>
                        </a:rPr>
                        <m:t> 100</m:t>
                      </m:r>
                      <m:r>
                        <a:rPr lang="de-DE" b="0" i="1">
                          <a:solidFill>
                            <a:schemeClr val="tx1"/>
                          </a:solidFill>
                          <a:latin typeface="Cambria Math" panose="02040503050406030204" pitchFamily="18" charset="0"/>
                          <a:ea typeface="Cambria Math" panose="02040503050406030204" pitchFamily="18" charset="0"/>
                        </a:rPr>
                        <m:t>𝐾</m:t>
                      </m:r>
                      <m:r>
                        <a:rPr lang="de-DE" b="0" i="1">
                          <a:solidFill>
                            <a:schemeClr val="tx1"/>
                          </a:solidFill>
                          <a:latin typeface="Cambria Math" panose="02040503050406030204" pitchFamily="18" charset="0"/>
                          <a:ea typeface="Cambria Math" panose="02040503050406030204" pitchFamily="18" charset="0"/>
                        </a:rPr>
                        <m:t> Ü</m:t>
                      </m:r>
                      <m:r>
                        <a:rPr lang="de-DE" b="0" i="1">
                          <a:solidFill>
                            <a:schemeClr val="tx1"/>
                          </a:solidFill>
                          <a:latin typeface="Cambria Math" panose="02040503050406030204" pitchFamily="18" charset="0"/>
                          <a:ea typeface="Cambria Math" panose="02040503050406030204" pitchFamily="18" charset="0"/>
                        </a:rPr>
                        <m:t>𝑏𝑒𝑟𝑡𝑒𝑚𝑝𝑒𝑟𝑎𝑡𝑢𝑟</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𝑁𝑚</m:t>
                      </m:r>
                      <m:r>
                        <a:rPr lang="de-DE" b="0" i="1">
                          <a:solidFill>
                            <a:schemeClr val="tx1"/>
                          </a:solidFill>
                          <a:latin typeface="Cambria Math" panose="02040503050406030204" pitchFamily="18" charset="0"/>
                          <a:ea typeface="Cambria Math" panose="02040503050406030204" pitchFamily="18" charset="0"/>
                        </a:rPr>
                        <m:t>]</m:t>
                      </m:r>
                    </m:oMath>
                  </m:oMathPara>
                </a14:m>
                <a:endParaRPr lang="de-DE" dirty="0">
                  <a:solidFill>
                    <a:schemeClr val="tx1"/>
                  </a:solidFill>
                  <a:latin typeface="Cambria Math" panose="02040503050406030204" pitchFamily="18" charset="0"/>
                  <a:ea typeface="Cambria Math" panose="02040503050406030204" pitchFamily="18" charset="0"/>
                </a:endParaRPr>
              </a:p>
              <a:p>
                <a:pPr marL="223837" indent="-223837"/>
                <a14:m>
                  <m:oMath xmlns:m="http://schemas.openxmlformats.org/officeDocument/2006/math">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𝐾𝑇</m:t>
                        </m:r>
                      </m:e>
                      <m:sub>
                        <m:r>
                          <a:rPr lang="de-DE" b="0" i="1">
                            <a:solidFill>
                              <a:schemeClr val="tx1"/>
                            </a:solidFill>
                            <a:latin typeface="Cambria Math" panose="02040503050406030204" pitchFamily="18" charset="0"/>
                            <a:ea typeface="Cambria Math" panose="02040503050406030204" pitchFamily="18" charset="0"/>
                          </a:rPr>
                          <m:t>𝑖𝑛𝑛𝑒𝑛</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h𝑜𝑡</m:t>
                        </m:r>
                      </m:sub>
                    </m:sSub>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𝑖𝑛𝑛𝑒𝑟𝑒</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𝐷𝑟𝑒h𝑚𝑜𝑚𝑒𝑛𝑡𝑘𝑜𝑛𝑠𝑡𝑎𝑛𝑡𝑒</m:t>
                    </m:r>
                    <m:r>
                      <a:rPr lang="de-DE" b="0"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a:ea typeface="Cambria Math" panose="02040503050406030204" pitchFamily="18" charset="0"/>
                          </a:rPr>
                        </m:ctrlPr>
                      </m:dPr>
                      <m:e>
                        <m:f>
                          <m:fPr>
                            <m:ctrlPr>
                              <a:rPr lang="de-DE" i="1">
                                <a:solidFill>
                                  <a:schemeClr val="tx1"/>
                                </a:solidFill>
                                <a:latin typeface="Cambria Math"/>
                                <a:ea typeface="Cambria Math" panose="02040503050406030204" pitchFamily="18" charset="0"/>
                              </a:rPr>
                            </m:ctrlPr>
                          </m:fPr>
                          <m:num>
                            <m:r>
                              <a:rPr lang="de-DE" b="0" i="1">
                                <a:solidFill>
                                  <a:schemeClr val="tx1"/>
                                </a:solidFill>
                                <a:latin typeface="Cambria Math" panose="02040503050406030204" pitchFamily="18" charset="0"/>
                                <a:ea typeface="Cambria Math" panose="02040503050406030204" pitchFamily="18" charset="0"/>
                              </a:rPr>
                              <m:t>𝑁𝑚</m:t>
                            </m:r>
                          </m:num>
                          <m:den>
                            <m:r>
                              <a:rPr lang="de-DE" b="0" i="1">
                                <a:solidFill>
                                  <a:schemeClr val="tx1"/>
                                </a:solidFill>
                                <a:latin typeface="Cambria Math" panose="02040503050406030204" pitchFamily="18" charset="0"/>
                                <a:ea typeface="Cambria Math" panose="02040503050406030204" pitchFamily="18" charset="0"/>
                              </a:rPr>
                              <m:t>𝐴</m:t>
                            </m:r>
                          </m:den>
                        </m:f>
                      </m:e>
                    </m:d>
                    <m:r>
                      <a:rPr lang="de-DE" b="0" i="1">
                        <a:solidFill>
                          <a:schemeClr val="tx1"/>
                        </a:solidFill>
                        <a:latin typeface="Cambria Math" panose="02040503050406030204" pitchFamily="18" charset="0"/>
                        <a:ea typeface="Cambria Math" panose="02040503050406030204" pitchFamily="18" charset="0"/>
                      </a:rPr>
                      <m:t>=</m:t>
                    </m:r>
                    <m:f>
                      <m:fPr>
                        <m:ctrlPr>
                          <a:rPr lang="de-DE" i="1">
                            <a:solidFill>
                              <a:schemeClr val="tx1"/>
                            </a:solidFill>
                            <a:latin typeface="Cambria Math"/>
                            <a:ea typeface="Cambria Math" panose="02040503050406030204" pitchFamily="18" charset="0"/>
                          </a:rPr>
                        </m:ctrlPr>
                      </m:fPr>
                      <m:num>
                        <m:rad>
                          <m:radPr>
                            <m:degHide m:val="on"/>
                            <m:ctrlPr>
                              <a:rPr lang="de-DE" i="1">
                                <a:solidFill>
                                  <a:schemeClr val="tx1"/>
                                </a:solidFill>
                                <a:latin typeface="Cambria Math"/>
                                <a:ea typeface="Cambria Math" panose="02040503050406030204" pitchFamily="18" charset="0"/>
                              </a:rPr>
                            </m:ctrlPr>
                          </m:radPr>
                          <m:deg/>
                          <m:e>
                            <m:r>
                              <a:rPr lang="de-DE" b="0" i="1">
                                <a:solidFill>
                                  <a:schemeClr val="tx1"/>
                                </a:solidFill>
                                <a:latin typeface="Cambria Math" panose="02040503050406030204" pitchFamily="18" charset="0"/>
                                <a:ea typeface="Cambria Math" panose="02040503050406030204" pitchFamily="18" charset="0"/>
                              </a:rPr>
                              <m:t>3</m:t>
                            </m:r>
                          </m:e>
                        </m:rad>
                      </m:num>
                      <m:den>
                        <m:r>
                          <a:rPr lang="de-DE" b="0" i="1">
                            <a:solidFill>
                              <a:schemeClr val="tx1"/>
                            </a:solidFill>
                            <a:latin typeface="Cambria Math" panose="02040503050406030204" pitchFamily="18" charset="0"/>
                            <a:ea typeface="Cambria Math" panose="02040503050406030204" pitchFamily="18" charset="0"/>
                          </a:rPr>
                          <m:t>2</m:t>
                        </m:r>
                        <m:r>
                          <a:rPr lang="de-DE" b="0" i="1">
                            <a:solidFill>
                              <a:schemeClr val="tx1"/>
                            </a:solidFill>
                            <a:latin typeface="Cambria Math" panose="02040503050406030204" pitchFamily="18" charset="0"/>
                            <a:ea typeface="Cambria Math" panose="02040503050406030204" pitchFamily="18" charset="0"/>
                          </a:rPr>
                          <m:t>𝜋</m:t>
                        </m:r>
                      </m:den>
                    </m:f>
                    <m:r>
                      <a:rPr lang="de-DE" b="0" i="1">
                        <a:solidFill>
                          <a:schemeClr val="tx1"/>
                        </a:solidFill>
                        <a:latin typeface="Cambria Math" panose="02040503050406030204" pitchFamily="18" charset="0"/>
                        <a:ea typeface="Cambria Math" panose="02040503050406030204" pitchFamily="18" charset="0"/>
                      </a:rPr>
                      <m:t>∗</m:t>
                    </m:r>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𝐾𝐸</m:t>
                        </m:r>
                      </m:e>
                      <m:sub>
                        <m:r>
                          <a:rPr lang="de-DE" b="0" i="1">
                            <a:solidFill>
                              <a:schemeClr val="tx1"/>
                            </a:solidFill>
                            <a:latin typeface="Cambria Math" panose="02040503050406030204" pitchFamily="18" charset="0"/>
                            <a:ea typeface="Cambria Math" panose="02040503050406030204" pitchFamily="18" charset="0"/>
                          </a:rPr>
                          <m:t>𝑝h</m:t>
                        </m:r>
                        <m:r>
                          <a:rPr lang="de-DE" b="0" i="1">
                            <a:solidFill>
                              <a:schemeClr val="tx1"/>
                            </a:solidFill>
                            <a:latin typeface="Cambria Math" panose="02040503050406030204" pitchFamily="18" charset="0"/>
                            <a:ea typeface="Cambria Math" panose="02040503050406030204" pitchFamily="18" charset="0"/>
                          </a:rPr>
                          <m:t>−</m:t>
                        </m:r>
                        <m:r>
                          <a:rPr lang="de-DE" b="0" i="1">
                            <a:solidFill>
                              <a:schemeClr val="tx1"/>
                            </a:solidFill>
                            <a:latin typeface="Cambria Math" panose="02040503050406030204" pitchFamily="18" charset="0"/>
                            <a:ea typeface="Cambria Math" panose="02040503050406030204" pitchFamily="18" charset="0"/>
                          </a:rPr>
                          <m:t>𝑝h</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h𝑜𝑡</m:t>
                        </m:r>
                      </m:sub>
                    </m:sSub>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𝑉𝑠</m:t>
                    </m:r>
                    <m:r>
                      <a:rPr lang="de-DE" b="0" i="1">
                        <a:solidFill>
                          <a:schemeClr val="tx1"/>
                        </a:solidFill>
                        <a:latin typeface="Cambria Math" panose="02040503050406030204" pitchFamily="18" charset="0"/>
                        <a:ea typeface="Cambria Math" panose="02040503050406030204" pitchFamily="18" charset="0"/>
                      </a:rPr>
                      <m:t>]</m:t>
                    </m:r>
                  </m:oMath>
                </a14:m>
                <a:r>
                  <a:rPr lang="de-DE" dirty="0">
                    <a:solidFill>
                      <a:schemeClr val="tx1"/>
                    </a:solidFill>
                    <a:latin typeface="Cambria Math" panose="02040503050406030204" pitchFamily="18" charset="0"/>
                    <a:ea typeface="Cambria Math" panose="02040503050406030204" pitchFamily="18" charset="0"/>
                  </a:rPr>
                  <a:t> </a:t>
                </a:r>
              </a:p>
              <a:p>
                <a:pPr marL="223837" indent="-223837"/>
                <a14:m>
                  <m:oMath xmlns:m="http://schemas.openxmlformats.org/officeDocument/2006/math">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𝑅</m:t>
                        </m:r>
                      </m:e>
                      <m:sub>
                        <m:r>
                          <a:rPr lang="de-DE" b="0" i="1">
                            <a:solidFill>
                              <a:schemeClr val="tx1"/>
                            </a:solidFill>
                            <a:latin typeface="Cambria Math" panose="02040503050406030204" pitchFamily="18" charset="0"/>
                            <a:ea typeface="Cambria Math" panose="02040503050406030204" pitchFamily="18" charset="0"/>
                          </a:rPr>
                          <m:t>h𝑜𝑡</m:t>
                        </m:r>
                        <m:r>
                          <a:rPr lang="de-DE" b="0" i="1" smtClean="0">
                            <a:solidFill>
                              <a:schemeClr val="tx1"/>
                            </a:solidFill>
                            <a:latin typeface="Cambria Math"/>
                            <a:ea typeface="Cambria Math" panose="02040503050406030204" pitchFamily="18" charset="0"/>
                          </a:rPr>
                          <m:t> </m:t>
                        </m:r>
                        <m:r>
                          <a:rPr lang="de-DE" b="0" i="1" smtClean="0">
                            <a:solidFill>
                              <a:schemeClr val="tx1"/>
                            </a:solidFill>
                            <a:latin typeface="Cambria Math"/>
                            <a:ea typeface="Cambria Math" panose="02040503050406030204" pitchFamily="18" charset="0"/>
                          </a:rPr>
                          <m:t>𝑝h</m:t>
                        </m:r>
                      </m:sub>
                    </m:sSub>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𝑊𝑖𝑐𝑘𝑙𝑢𝑛𝑔𝑠𝑤𝑖𝑑𝑒𝑟𝑠𝑡𝑎𝑛𝑑</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𝑒𝑖𝑛𝑒𝑟</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𝑃h𝑎𝑠𝑒</m:t>
                    </m:r>
                    <m:r>
                      <a:rPr lang="de-DE" b="0"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a:ea typeface="Cambria Math" panose="02040503050406030204" pitchFamily="18" charset="0"/>
                          </a:rPr>
                        </m:ctrlPr>
                      </m:dPr>
                      <m:e>
                        <m:r>
                          <a:rPr lang="de-DE" b="0" i="1">
                            <a:solidFill>
                              <a:schemeClr val="tx1"/>
                            </a:solidFill>
                            <a:latin typeface="Cambria Math" panose="02040503050406030204" pitchFamily="18" charset="0"/>
                            <a:ea typeface="Cambria Math" panose="02040503050406030204" pitchFamily="18" charset="0"/>
                          </a:rPr>
                          <m:t>Ω</m:t>
                        </m:r>
                      </m:e>
                    </m:d>
                  </m:oMath>
                </a14:m>
                <a:r>
                  <a:rPr lang="de-DE" dirty="0">
                    <a:solidFill>
                      <a:schemeClr val="tx1"/>
                    </a:solidFill>
                    <a:latin typeface="Cambria Math" panose="02040503050406030204" pitchFamily="18" charset="0"/>
                    <a:ea typeface="Cambria Math" panose="02040503050406030204" pitchFamily="18" charset="0"/>
                  </a:rPr>
                  <a:t> </a:t>
                </a:r>
              </a:p>
              <a:p>
                <a:pPr marL="223837" indent="-223837"/>
                <a14:m>
                  <m:oMath xmlns:m="http://schemas.openxmlformats.org/officeDocument/2006/math">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𝑅</m:t>
                        </m:r>
                      </m:e>
                      <m:sub>
                        <m:r>
                          <a:rPr lang="en-US" i="1">
                            <a:solidFill>
                              <a:schemeClr val="tx1"/>
                            </a:solidFill>
                            <a:latin typeface="Cambria Math"/>
                            <a:ea typeface="Cambria Math"/>
                          </a:rPr>
                          <m:t>𝜗</m:t>
                        </m:r>
                        <m:r>
                          <a:rPr lang="de-DE" b="0" i="1" smtClean="0">
                            <a:solidFill>
                              <a:schemeClr val="tx1"/>
                            </a:solidFill>
                            <a:latin typeface="Cambria Math"/>
                            <a:ea typeface="Cambria Math"/>
                          </a:rPr>
                          <m:t> </m:t>
                        </m:r>
                        <m:r>
                          <a:rPr lang="de-DE" b="0" i="1" smtClean="0">
                            <a:solidFill>
                              <a:schemeClr val="tx1"/>
                            </a:solidFill>
                            <a:latin typeface="Cambria Math"/>
                            <a:ea typeface="Cambria Math"/>
                          </a:rPr>
                          <m:t>𝑀𝑜𝑡𝑜𝑟</m:t>
                        </m:r>
                      </m:sub>
                    </m:sSub>
                    <m:r>
                      <a:rPr lang="de-DE" b="0" i="1">
                        <a:solidFill>
                          <a:schemeClr val="tx1"/>
                        </a:solidFill>
                        <a:latin typeface="Cambria Math" panose="02040503050406030204" pitchFamily="18" charset="0"/>
                        <a:ea typeface="Cambria Math" panose="02040503050406030204" pitchFamily="18" charset="0"/>
                      </a:rPr>
                      <m:t>   </m:t>
                    </m:r>
                    <m:r>
                      <a:rPr lang="de-DE" b="0" i="1" smtClean="0">
                        <a:solidFill>
                          <a:schemeClr val="tx1"/>
                        </a:solidFill>
                        <a:latin typeface="Cambria Math"/>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𝑡h𝑒𝑟𝑚𝑖𝑠𝑐h𝑒𝑟</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𝑊𝑖𝑑𝑒𝑟𝑠𝑡𝑎𝑛𝑑</m:t>
                    </m:r>
                    <m:r>
                      <a:rPr lang="de-DE" b="0"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a:ea typeface="Cambria Math" panose="02040503050406030204" pitchFamily="18" charset="0"/>
                          </a:rPr>
                        </m:ctrlPr>
                      </m:dPr>
                      <m:e>
                        <m:r>
                          <a:rPr lang="de-DE" b="0" i="1">
                            <a:solidFill>
                              <a:schemeClr val="tx1"/>
                            </a:solidFill>
                            <a:latin typeface="Cambria Math" panose="02040503050406030204" pitchFamily="18" charset="0"/>
                            <a:ea typeface="Cambria Math" panose="02040503050406030204" pitchFamily="18" charset="0"/>
                          </a:rPr>
                          <m:t>𝐾</m:t>
                        </m:r>
                        <m:r>
                          <a:rPr lang="de-DE" b="0" i="1">
                            <a:solidFill>
                              <a:schemeClr val="tx1"/>
                            </a:solidFill>
                            <a:latin typeface="Cambria Math" panose="02040503050406030204" pitchFamily="18" charset="0"/>
                            <a:ea typeface="Cambria Math" panose="02040503050406030204" pitchFamily="18" charset="0"/>
                          </a:rPr>
                          <m:t>/</m:t>
                        </m:r>
                        <m:r>
                          <a:rPr lang="de-DE" b="0" i="1">
                            <a:solidFill>
                              <a:schemeClr val="tx1"/>
                            </a:solidFill>
                            <a:latin typeface="Cambria Math" panose="02040503050406030204" pitchFamily="18" charset="0"/>
                            <a:ea typeface="Cambria Math" panose="02040503050406030204" pitchFamily="18" charset="0"/>
                          </a:rPr>
                          <m:t>𝑊</m:t>
                        </m:r>
                      </m:e>
                    </m:d>
                  </m:oMath>
                </a14:m>
                <a:r>
                  <a:rPr lang="de-DE" dirty="0">
                    <a:solidFill>
                      <a:schemeClr val="tx1"/>
                    </a:solidFill>
                    <a:latin typeface="Cambria Math" panose="02040503050406030204" pitchFamily="18" charset="0"/>
                    <a:ea typeface="Cambria Math" panose="02040503050406030204" pitchFamily="18" charset="0"/>
                  </a:rPr>
                  <a:t> </a:t>
                </a:r>
              </a:p>
              <a:p>
                <a:pPr marL="223837" indent="-223837"/>
                <a14:m>
                  <m:oMath xmlns:m="http://schemas.openxmlformats.org/officeDocument/2006/math">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𝐾</m:t>
                        </m:r>
                      </m:e>
                      <m:sub>
                        <m:r>
                          <a:rPr lang="de-DE" b="0" i="1">
                            <a:solidFill>
                              <a:schemeClr val="tx1"/>
                            </a:solidFill>
                            <a:latin typeface="Cambria Math" panose="02040503050406030204" pitchFamily="18" charset="0"/>
                            <a:ea typeface="Cambria Math" panose="02040503050406030204" pitchFamily="18" charset="0"/>
                          </a:rPr>
                          <m:t>𝑑𝑣</m:t>
                        </m:r>
                      </m:sub>
                    </m:sSub>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𝑉𝑖𝑠𝑐𝑜𝑢𝑠</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𝐷𝑎𝑚𝑝𝑖𝑛𝑔</m:t>
                    </m:r>
                    <m:r>
                      <a:rPr lang="de-DE" b="0"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a:ea typeface="Cambria Math" panose="02040503050406030204" pitchFamily="18" charset="0"/>
                          </a:rPr>
                        </m:ctrlPr>
                      </m:dPr>
                      <m:e>
                        <m:r>
                          <a:rPr lang="de-DE" b="0" i="1">
                            <a:solidFill>
                              <a:schemeClr val="tx1"/>
                            </a:solidFill>
                            <a:latin typeface="Cambria Math" panose="02040503050406030204" pitchFamily="18" charset="0"/>
                            <a:ea typeface="Cambria Math" panose="02040503050406030204" pitchFamily="18" charset="0"/>
                          </a:rPr>
                          <m:t>𝑁𝑚</m:t>
                        </m:r>
                        <m:r>
                          <a:rPr lang="de-DE" b="0" i="1">
                            <a:solidFill>
                              <a:schemeClr val="tx1"/>
                            </a:solidFill>
                            <a:latin typeface="Cambria Math" panose="02040503050406030204" pitchFamily="18" charset="0"/>
                            <a:ea typeface="Cambria Math" panose="02040503050406030204" pitchFamily="18" charset="0"/>
                          </a:rPr>
                          <m:t>∗</m:t>
                        </m:r>
                        <m:r>
                          <a:rPr lang="de-DE" b="0" i="1">
                            <a:solidFill>
                              <a:schemeClr val="tx1"/>
                            </a:solidFill>
                            <a:latin typeface="Cambria Math" panose="02040503050406030204" pitchFamily="18" charset="0"/>
                            <a:ea typeface="Cambria Math" panose="02040503050406030204" pitchFamily="18" charset="0"/>
                          </a:rPr>
                          <m:t>𝑠</m:t>
                        </m:r>
                      </m:e>
                    </m:d>
                  </m:oMath>
                </a14:m>
                <a:r>
                  <a:rPr lang="de-DE" dirty="0">
                    <a:solidFill>
                      <a:schemeClr val="tx1"/>
                    </a:solidFill>
                    <a:latin typeface="Cambria Math" panose="02040503050406030204" pitchFamily="18" charset="0"/>
                    <a:ea typeface="Cambria Math" panose="02040503050406030204" pitchFamily="18" charset="0"/>
                  </a:rPr>
                  <a:t> </a:t>
                </a:r>
              </a:p>
              <a:p>
                <a:pPr marL="223837" indent="-223837"/>
                <a14:m>
                  <m:oMath xmlns:m="http://schemas.openxmlformats.org/officeDocument/2006/math">
                    <m:sSub>
                      <m:sSubPr>
                        <m:ctrlPr>
                          <a:rPr lang="de-DE" i="1">
                            <a:solidFill>
                              <a:schemeClr val="tx1"/>
                            </a:solidFill>
                            <a:latin typeface="Cambria Math"/>
                            <a:ea typeface="Cambria Math" panose="02040503050406030204" pitchFamily="18" charset="0"/>
                          </a:rPr>
                        </m:ctrlPr>
                      </m:sSubPr>
                      <m:e>
                        <m:r>
                          <a:rPr lang="de-DE" b="0" i="1">
                            <a:solidFill>
                              <a:schemeClr val="tx1"/>
                            </a:solidFill>
                            <a:latin typeface="Cambria Math" panose="02040503050406030204" pitchFamily="18" charset="0"/>
                            <a:ea typeface="Cambria Math" panose="02040503050406030204" pitchFamily="18" charset="0"/>
                          </a:rPr>
                          <m:t>𝑇</m:t>
                        </m:r>
                      </m:e>
                      <m:sub>
                        <m:r>
                          <a:rPr lang="de-DE" b="0" i="1">
                            <a:solidFill>
                              <a:schemeClr val="tx1"/>
                            </a:solidFill>
                            <a:latin typeface="Cambria Math" panose="02040503050406030204" pitchFamily="18" charset="0"/>
                            <a:ea typeface="Cambria Math" panose="02040503050406030204" pitchFamily="18" charset="0"/>
                          </a:rPr>
                          <m:t>𝑓</m:t>
                        </m:r>
                      </m:sub>
                    </m:sSub>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𝑆𝑡𝑎𝑡𝑖𝑐</m:t>
                    </m:r>
                    <m:r>
                      <a:rPr lang="de-DE" b="0" i="1">
                        <a:solidFill>
                          <a:schemeClr val="tx1"/>
                        </a:solidFill>
                        <a:latin typeface="Cambria Math" panose="02040503050406030204" pitchFamily="18" charset="0"/>
                        <a:ea typeface="Cambria Math" panose="02040503050406030204" pitchFamily="18" charset="0"/>
                      </a:rPr>
                      <m:t> </m:t>
                    </m:r>
                    <m:r>
                      <a:rPr lang="de-DE" b="0" i="1">
                        <a:solidFill>
                          <a:schemeClr val="tx1"/>
                        </a:solidFill>
                        <a:latin typeface="Cambria Math" panose="02040503050406030204" pitchFamily="18" charset="0"/>
                        <a:ea typeface="Cambria Math" panose="02040503050406030204" pitchFamily="18" charset="0"/>
                      </a:rPr>
                      <m:t>𝐹𝑟𝑖𝑐𝑡𝑖𝑜𝑛</m:t>
                    </m:r>
                    <m:r>
                      <a:rPr lang="de-DE" b="0"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a:ea typeface="Cambria Math" panose="02040503050406030204" pitchFamily="18" charset="0"/>
                          </a:rPr>
                        </m:ctrlPr>
                      </m:dPr>
                      <m:e>
                        <m:r>
                          <a:rPr lang="de-DE" b="0" i="1">
                            <a:solidFill>
                              <a:schemeClr val="tx1"/>
                            </a:solidFill>
                            <a:latin typeface="Cambria Math" panose="02040503050406030204" pitchFamily="18" charset="0"/>
                            <a:ea typeface="Cambria Math" panose="02040503050406030204" pitchFamily="18" charset="0"/>
                          </a:rPr>
                          <m:t>𝑁𝑚</m:t>
                        </m:r>
                      </m:e>
                    </m:d>
                  </m:oMath>
                </a14:m>
                <a:r>
                  <a:rPr lang="de-DE" dirty="0">
                    <a:solidFill>
                      <a:schemeClr val="tx1"/>
                    </a:solidFill>
                    <a:latin typeface="Cambria Math" panose="02040503050406030204" pitchFamily="18" charset="0"/>
                    <a:ea typeface="Cambria Math" panose="02040503050406030204" pitchFamily="18" charset="0"/>
                  </a:rPr>
                  <a:t> </a:t>
                </a:r>
              </a:p>
              <a:p>
                <a:pPr marL="0" indent="0">
                  <a:spcAft>
                    <a:spcPts val="600"/>
                  </a:spcAft>
                </a:pPr>
                <a:endParaRPr lang="en-US"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04800" y="1295400"/>
                <a:ext cx="8686800" cy="4725960"/>
              </a:xfrm>
              <a:blipFill rotWithShape="1">
                <a:blip r:embed="rId2" cstate="print"/>
                <a:stretch>
                  <a:fillRect l="-702" t="-516"/>
                </a:stretch>
              </a:blipFill>
            </p:spPr>
            <p:txBody>
              <a:bodyPr/>
              <a:lstStyle/>
              <a:p>
                <a:r>
                  <a:rPr lang="en-US" dirty="0">
                    <a:noFill/>
                  </a:rPr>
                  <a:t> </a:t>
                </a:r>
              </a:p>
            </p:txBody>
          </p:sp>
        </mc:Fallback>
      </mc:AlternateContent>
      <p:sp>
        <p:nvSpPr>
          <p:cNvPr id="4" name="Textfeld 3"/>
          <p:cNvSpPr txBox="1"/>
          <p:nvPr/>
        </p:nvSpPr>
        <p:spPr>
          <a:xfrm>
            <a:off x="323528" y="6093296"/>
            <a:ext cx="8712968" cy="276999"/>
          </a:xfrm>
          <a:prstGeom prst="rect">
            <a:avLst/>
          </a:prstGeom>
          <a:noFill/>
        </p:spPr>
        <p:txBody>
          <a:bodyPr wrap="square" rtlCol="0">
            <a:spAutoFit/>
          </a:bodyPr>
          <a:lstStyle/>
          <a:p>
            <a:r>
              <a:rPr lang="de-DE" sz="1200" baseline="30000" dirty="0" smtClean="0"/>
              <a:t>2) </a:t>
            </a:r>
            <a:r>
              <a:rPr lang="de-DE" sz="1200" dirty="0" smtClean="0"/>
              <a:t>nach </a:t>
            </a:r>
            <a:r>
              <a:rPr lang="de-DE" altLang="en-US" sz="1200" dirty="0" smtClean="0"/>
              <a:t>[1]	</a:t>
            </a:r>
            <a:r>
              <a:rPr lang="de-DE" sz="1200" dirty="0" smtClean="0">
                <a:hlinkClick r:id="rId3"/>
              </a:rPr>
              <a:t>Richard Welch Jr. </a:t>
            </a:r>
            <a:r>
              <a:rPr lang="de-DE" sz="1200" dirty="0" smtClean="0"/>
              <a:t>  für drehzahlabhängige Reibung ~ </a:t>
            </a:r>
            <a:r>
              <a:rPr lang="de-DE" sz="1200" dirty="0" err="1" smtClean="0"/>
              <a:t>Viscous</a:t>
            </a:r>
            <a:r>
              <a:rPr lang="de-DE" sz="1200" dirty="0" smtClean="0"/>
              <a:t> </a:t>
            </a:r>
            <a:r>
              <a:rPr lang="de-DE" sz="1200" dirty="0" err="1" smtClean="0"/>
              <a:t>Damping</a:t>
            </a:r>
            <a:r>
              <a:rPr lang="de-DE" sz="1200" dirty="0" smtClean="0"/>
              <a:t> * n;  dh. drehzahlabhängige Verluste ~ n²</a:t>
            </a:r>
            <a:endParaRPr lang="en-US" sz="1200" dirty="0"/>
          </a:p>
        </p:txBody>
      </p:sp>
      <p:sp>
        <p:nvSpPr>
          <p:cNvPr id="8" name="Datumsplatzhalter 7"/>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9" name="Foliennummernplatzhalter 8"/>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52</a:t>
            </a:fld>
            <a:endParaRPr lang="de-DE" sz="1000" dirty="0">
              <a:solidFill>
                <a:schemeClr val="tx2">
                  <a:lumMod val="50000"/>
                </a:schemeClr>
              </a:solidFill>
              <a:latin typeface="Corbel" pitchFamily="34" charset="0"/>
            </a:endParaRPr>
          </a:p>
        </p:txBody>
      </p:sp>
      <p:sp>
        <p:nvSpPr>
          <p:cNvPr id="10" name="Fußzeilenplatzhalter 9"/>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 ∫</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47073906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Thermisches Modell</a:t>
            </a:r>
            <a:endParaRPr lang="en-US" dirty="0"/>
          </a:p>
        </p:txBody>
      </p:sp>
      <p:sp>
        <p:nvSpPr>
          <p:cNvPr id="3" name="Inhaltsplatzhalter 2"/>
          <p:cNvSpPr>
            <a:spLocks noGrp="1"/>
          </p:cNvSpPr>
          <p:nvPr>
            <p:ph idx="1"/>
          </p:nvPr>
        </p:nvSpPr>
        <p:spPr>
          <a:xfrm>
            <a:off x="414708" y="1143000"/>
            <a:ext cx="8621912" cy="485750"/>
          </a:xfrm>
        </p:spPr>
        <p:txBody>
          <a:bodyPr/>
          <a:lstStyle/>
          <a:p>
            <a:r>
              <a:rPr lang="de-DE" dirty="0" smtClean="0">
                <a:solidFill>
                  <a:schemeClr val="tx1"/>
                </a:solidFill>
              </a:rPr>
              <a:t>Folgende Folien legen ein </a:t>
            </a:r>
            <a:r>
              <a:rPr lang="de-DE" dirty="0">
                <a:solidFill>
                  <a:schemeClr val="tx1"/>
                </a:solidFill>
              </a:rPr>
              <a:t>3</a:t>
            </a:r>
            <a:r>
              <a:rPr lang="de-DE" dirty="0" smtClean="0">
                <a:solidFill>
                  <a:schemeClr val="tx1"/>
                </a:solidFill>
              </a:rPr>
              <a:t>-Körper-Modell (</a:t>
            </a:r>
            <a:r>
              <a:rPr lang="de-DE" dirty="0">
                <a:solidFill>
                  <a:schemeClr val="tx1"/>
                </a:solidFill>
              </a:rPr>
              <a:t>3</a:t>
            </a:r>
            <a:r>
              <a:rPr lang="de-DE" dirty="0" smtClean="0">
                <a:solidFill>
                  <a:schemeClr val="tx1"/>
                </a:solidFill>
              </a:rPr>
              <a:t>-BODY-MODEL) zugrunde:</a:t>
            </a:r>
            <a:endParaRPr lang="en-US" dirty="0">
              <a:solidFill>
                <a:schemeClr val="tx1"/>
              </a:solidFill>
            </a:endParaRPr>
          </a:p>
        </p:txBody>
      </p:sp>
      <p:sp>
        <p:nvSpPr>
          <p:cNvPr id="51" name="Textfeld 50"/>
          <p:cNvSpPr txBox="1"/>
          <p:nvPr/>
        </p:nvSpPr>
        <p:spPr>
          <a:xfrm>
            <a:off x="265858" y="4108384"/>
            <a:ext cx="705642" cy="369332"/>
          </a:xfrm>
          <a:prstGeom prst="rect">
            <a:avLst/>
          </a:prstGeom>
          <a:noFill/>
        </p:spPr>
        <p:txBody>
          <a:bodyPr wrap="none" rtlCol="0">
            <a:spAutoFit/>
          </a:bodyPr>
          <a:lstStyle/>
          <a:p>
            <a:r>
              <a:rPr lang="de-DE" dirty="0" smtClean="0"/>
              <a:t>P</a:t>
            </a:r>
            <a:r>
              <a:rPr lang="de-DE" baseline="-25000" dirty="0" smtClean="0"/>
              <a:t>V CU</a:t>
            </a:r>
            <a:endParaRPr lang="en-US" baseline="-25000" dirty="0"/>
          </a:p>
        </p:txBody>
      </p:sp>
      <p:sp>
        <p:nvSpPr>
          <p:cNvPr id="45" name="Textfeld 44"/>
          <p:cNvSpPr txBox="1"/>
          <p:nvPr/>
        </p:nvSpPr>
        <p:spPr>
          <a:xfrm>
            <a:off x="6946922" y="5928918"/>
            <a:ext cx="1153568" cy="369332"/>
          </a:xfrm>
          <a:prstGeom prst="rect">
            <a:avLst/>
          </a:prstGeom>
          <a:noFill/>
        </p:spPr>
        <p:txBody>
          <a:bodyPr wrap="square" rtlCol="0">
            <a:spAutoFit/>
          </a:bodyPr>
          <a:lstStyle/>
          <a:p>
            <a:r>
              <a:rPr lang="de-DE" dirty="0" err="1" smtClean="0"/>
              <a:t>ϑ</a:t>
            </a:r>
            <a:r>
              <a:rPr lang="de-DE" baseline="-25000" dirty="0" err="1" smtClean="0"/>
              <a:t>U</a:t>
            </a:r>
            <a:r>
              <a:rPr lang="de-DE" baseline="-25000" dirty="0" smtClean="0"/>
              <a:t> </a:t>
            </a:r>
            <a:r>
              <a:rPr lang="de-DE" dirty="0" smtClean="0"/>
              <a:t>= 40°</a:t>
            </a:r>
            <a:endParaRPr lang="en-US" baseline="-25000" dirty="0"/>
          </a:p>
        </p:txBody>
      </p:sp>
      <p:sp>
        <p:nvSpPr>
          <p:cNvPr id="61" name="Geschweifte Klammer rechts 60"/>
          <p:cNvSpPr/>
          <p:nvPr/>
        </p:nvSpPr>
        <p:spPr>
          <a:xfrm>
            <a:off x="7316218" y="1998012"/>
            <a:ext cx="235381" cy="1070868"/>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Ellipse 53"/>
          <p:cNvSpPr/>
          <p:nvPr/>
        </p:nvSpPr>
        <p:spPr>
          <a:xfrm>
            <a:off x="744837" y="3786243"/>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69" name="Gerade Verbindung mit Pfeil 68"/>
          <p:cNvCxnSpPr/>
          <p:nvPr/>
        </p:nvCxnSpPr>
        <p:spPr>
          <a:xfrm flipH="1">
            <a:off x="6732300" y="1741336"/>
            <a:ext cx="1979" cy="14361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3217158" y="2316671"/>
            <a:ext cx="949299" cy="369332"/>
          </a:xfrm>
          <a:prstGeom prst="rect">
            <a:avLst/>
          </a:prstGeom>
          <a:noFill/>
        </p:spPr>
        <p:txBody>
          <a:bodyPr wrap="none" rtlCol="0">
            <a:spAutoFit/>
          </a:bodyPr>
          <a:lstStyle/>
          <a:p>
            <a:r>
              <a:rPr lang="de-DE" dirty="0" err="1" smtClean="0"/>
              <a:t>R</a:t>
            </a:r>
            <a:r>
              <a:rPr lang="de-DE" baseline="-25000" dirty="0" err="1" smtClean="0"/>
              <a:t>ϑ</a:t>
            </a:r>
            <a:r>
              <a:rPr lang="de-DE" baseline="-25000" dirty="0" smtClean="0"/>
              <a:t> CU-FE</a:t>
            </a:r>
            <a:endParaRPr lang="en-US" baseline="-25000" dirty="0"/>
          </a:p>
        </p:txBody>
      </p:sp>
      <p:cxnSp>
        <p:nvCxnSpPr>
          <p:cNvPr id="77" name="Gerade Verbindung 76"/>
          <p:cNvCxnSpPr>
            <a:stCxn id="54" idx="2"/>
            <a:endCxn id="54" idx="6"/>
          </p:cNvCxnSpPr>
          <p:nvPr/>
        </p:nvCxnSpPr>
        <p:spPr>
          <a:xfrm>
            <a:off x="744837" y="4014843"/>
            <a:ext cx="457200"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8" name="Gerade Verbindung 77"/>
          <p:cNvCxnSpPr>
            <a:stCxn id="54" idx="0"/>
          </p:cNvCxnSpPr>
          <p:nvPr/>
        </p:nvCxnSpPr>
        <p:spPr>
          <a:xfrm flipV="1">
            <a:off x="973437" y="1817414"/>
            <a:ext cx="0" cy="19688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a:endCxn id="54" idx="4"/>
          </p:cNvCxnSpPr>
          <p:nvPr/>
        </p:nvCxnSpPr>
        <p:spPr>
          <a:xfrm flipV="1">
            <a:off x="971500" y="4243443"/>
            <a:ext cx="1937" cy="1905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973437" y="1817414"/>
            <a:ext cx="2152073"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82" name="Rechteck 81"/>
          <p:cNvSpPr/>
          <p:nvPr/>
        </p:nvSpPr>
        <p:spPr>
          <a:xfrm rot="5400000">
            <a:off x="2875880" y="2457228"/>
            <a:ext cx="487978"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Gerade Verbindung 82"/>
          <p:cNvCxnSpPr/>
          <p:nvPr/>
        </p:nvCxnSpPr>
        <p:spPr>
          <a:xfrm>
            <a:off x="1460797" y="2598723"/>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1460798" y="2480536"/>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flipH="1" flipV="1">
            <a:off x="1688201" y="1817414"/>
            <a:ext cx="1097" cy="663123"/>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flipH="1" flipV="1">
            <a:off x="1689298" y="2598724"/>
            <a:ext cx="6960" cy="3550422"/>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82" idx="1"/>
          </p:cNvCxnSpPr>
          <p:nvPr/>
        </p:nvCxnSpPr>
        <p:spPr>
          <a:xfrm flipV="1">
            <a:off x="3119869" y="1817414"/>
            <a:ext cx="0" cy="472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a:endCxn id="82" idx="3"/>
          </p:cNvCxnSpPr>
          <p:nvPr/>
        </p:nvCxnSpPr>
        <p:spPr>
          <a:xfrm flipH="1" flipV="1">
            <a:off x="3119869" y="2777417"/>
            <a:ext cx="5644" cy="47613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flipV="1">
            <a:off x="986726" y="6145079"/>
            <a:ext cx="3587066" cy="4067"/>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90" name="Textfeld 89"/>
          <p:cNvSpPr txBox="1"/>
          <p:nvPr/>
        </p:nvSpPr>
        <p:spPr>
          <a:xfrm>
            <a:off x="971500" y="2524164"/>
            <a:ext cx="700833" cy="369332"/>
          </a:xfrm>
          <a:prstGeom prst="rect">
            <a:avLst/>
          </a:prstGeom>
          <a:noFill/>
        </p:spPr>
        <p:txBody>
          <a:bodyPr wrap="none" rtlCol="0">
            <a:spAutoFit/>
          </a:bodyPr>
          <a:lstStyle/>
          <a:p>
            <a:r>
              <a:rPr lang="de-DE" dirty="0" err="1" smtClean="0"/>
              <a:t>C</a:t>
            </a:r>
            <a:r>
              <a:rPr lang="de-DE" baseline="-25000" dirty="0" err="1" smtClean="0"/>
              <a:t>ϑ</a:t>
            </a:r>
            <a:r>
              <a:rPr lang="de-DE" baseline="-25000" dirty="0" smtClean="0"/>
              <a:t> CU</a:t>
            </a:r>
            <a:endParaRPr lang="en-US" baseline="-25000" dirty="0"/>
          </a:p>
        </p:txBody>
      </p:sp>
      <p:cxnSp>
        <p:nvCxnSpPr>
          <p:cNvPr id="91" name="Gerade Verbindung mit Pfeil 90"/>
          <p:cNvCxnSpPr/>
          <p:nvPr/>
        </p:nvCxnSpPr>
        <p:spPr>
          <a:xfrm flipV="1">
            <a:off x="646531" y="3820343"/>
            <a:ext cx="0" cy="369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feld 92"/>
          <p:cNvSpPr txBox="1"/>
          <p:nvPr/>
        </p:nvSpPr>
        <p:spPr>
          <a:xfrm>
            <a:off x="7676363" y="2526268"/>
            <a:ext cx="1432267" cy="369332"/>
          </a:xfrm>
          <a:prstGeom prst="rect">
            <a:avLst/>
          </a:prstGeom>
          <a:noFill/>
        </p:spPr>
        <p:txBody>
          <a:bodyPr wrap="square" rtlCol="0">
            <a:spAutoFit/>
          </a:bodyPr>
          <a:lstStyle/>
          <a:p>
            <a:r>
              <a:rPr lang="el-GR" dirty="0" smtClean="0"/>
              <a:t>Δ</a:t>
            </a:r>
            <a:r>
              <a:rPr lang="de-DE" dirty="0" smtClean="0"/>
              <a:t>ϑ = 15K</a:t>
            </a:r>
            <a:endParaRPr lang="en-US" baseline="-25000" dirty="0"/>
          </a:p>
        </p:txBody>
      </p:sp>
      <p:sp>
        <p:nvSpPr>
          <p:cNvPr id="94" name="Textfeld 93"/>
          <p:cNvSpPr txBox="1"/>
          <p:nvPr/>
        </p:nvSpPr>
        <p:spPr>
          <a:xfrm>
            <a:off x="6793932" y="1628800"/>
            <a:ext cx="1378568" cy="369332"/>
          </a:xfrm>
          <a:prstGeom prst="rect">
            <a:avLst/>
          </a:prstGeom>
          <a:noFill/>
        </p:spPr>
        <p:txBody>
          <a:bodyPr wrap="square" rtlCol="0">
            <a:spAutoFit/>
          </a:bodyPr>
          <a:lstStyle/>
          <a:p>
            <a:r>
              <a:rPr lang="de-DE" dirty="0" err="1" smtClean="0"/>
              <a:t>ϑ</a:t>
            </a:r>
            <a:r>
              <a:rPr lang="de-DE" baseline="-25000" dirty="0" err="1" smtClean="0"/>
              <a:t>CU</a:t>
            </a:r>
            <a:r>
              <a:rPr lang="de-DE" baseline="-25000" dirty="0" smtClean="0"/>
              <a:t> </a:t>
            </a:r>
            <a:r>
              <a:rPr lang="de-DE" dirty="0" smtClean="0"/>
              <a:t>= 140°</a:t>
            </a:r>
            <a:endParaRPr lang="en-US" baseline="-25000" dirty="0"/>
          </a:p>
        </p:txBody>
      </p:sp>
      <p:sp>
        <p:nvSpPr>
          <p:cNvPr id="109" name="Rechteck 108"/>
          <p:cNvSpPr/>
          <p:nvPr/>
        </p:nvSpPr>
        <p:spPr>
          <a:xfrm rot="5400000">
            <a:off x="3607911" y="3902636"/>
            <a:ext cx="487978"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hteck 109"/>
          <p:cNvSpPr/>
          <p:nvPr/>
        </p:nvSpPr>
        <p:spPr>
          <a:xfrm rot="5400000">
            <a:off x="4329803" y="5339791"/>
            <a:ext cx="487978"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Gerade Verbindung 114"/>
          <p:cNvCxnSpPr/>
          <p:nvPr/>
        </p:nvCxnSpPr>
        <p:spPr>
          <a:xfrm>
            <a:off x="3159348" y="3253546"/>
            <a:ext cx="684063"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a:off x="3853692" y="4693746"/>
            <a:ext cx="720100"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a:xfrm>
            <a:off x="2898107" y="4045162"/>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a:off x="2898108" y="3926975"/>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20" name="Textfeld 119"/>
          <p:cNvSpPr txBox="1"/>
          <p:nvPr/>
        </p:nvSpPr>
        <p:spPr>
          <a:xfrm>
            <a:off x="2411700" y="3964364"/>
            <a:ext cx="676788" cy="369332"/>
          </a:xfrm>
          <a:prstGeom prst="rect">
            <a:avLst/>
          </a:prstGeom>
          <a:noFill/>
        </p:spPr>
        <p:txBody>
          <a:bodyPr wrap="none" rtlCol="0">
            <a:spAutoFit/>
          </a:bodyPr>
          <a:lstStyle/>
          <a:p>
            <a:r>
              <a:rPr lang="de-DE" dirty="0" err="1" smtClean="0"/>
              <a:t>C</a:t>
            </a:r>
            <a:r>
              <a:rPr lang="de-DE" baseline="-25000" dirty="0" err="1" smtClean="0"/>
              <a:t>ϑ</a:t>
            </a:r>
            <a:r>
              <a:rPr lang="de-DE" baseline="-25000" dirty="0" smtClean="0"/>
              <a:t> FE</a:t>
            </a:r>
            <a:endParaRPr lang="en-US" baseline="-25000" dirty="0"/>
          </a:p>
        </p:txBody>
      </p:sp>
      <p:cxnSp>
        <p:nvCxnSpPr>
          <p:cNvPr id="121" name="Gerade Verbindung 120"/>
          <p:cNvCxnSpPr/>
          <p:nvPr/>
        </p:nvCxnSpPr>
        <p:spPr>
          <a:xfrm>
            <a:off x="3614914" y="5456735"/>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22" name="Gerade Verbindung 121"/>
          <p:cNvCxnSpPr/>
          <p:nvPr/>
        </p:nvCxnSpPr>
        <p:spPr>
          <a:xfrm>
            <a:off x="3614915" y="5338548"/>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23" name="Textfeld 122"/>
          <p:cNvSpPr txBox="1"/>
          <p:nvPr/>
        </p:nvSpPr>
        <p:spPr>
          <a:xfrm>
            <a:off x="3265204" y="5341836"/>
            <a:ext cx="658706" cy="369332"/>
          </a:xfrm>
          <a:prstGeom prst="rect">
            <a:avLst/>
          </a:prstGeom>
          <a:noFill/>
        </p:spPr>
        <p:txBody>
          <a:bodyPr wrap="none" rtlCol="0">
            <a:spAutoFit/>
          </a:bodyPr>
          <a:lstStyle/>
          <a:p>
            <a:r>
              <a:rPr lang="de-DE" dirty="0" err="1" smtClean="0"/>
              <a:t>C</a:t>
            </a:r>
            <a:r>
              <a:rPr lang="de-DE" baseline="-25000" dirty="0" err="1" smtClean="0"/>
              <a:t>ϑ</a:t>
            </a:r>
            <a:r>
              <a:rPr lang="de-DE" baseline="-25000" dirty="0" smtClean="0"/>
              <a:t> AL</a:t>
            </a:r>
            <a:endParaRPr lang="en-US" baseline="-25000" dirty="0"/>
          </a:p>
        </p:txBody>
      </p:sp>
      <p:cxnSp>
        <p:nvCxnSpPr>
          <p:cNvPr id="125" name="Gerade Verbindung 124"/>
          <p:cNvCxnSpPr/>
          <p:nvPr/>
        </p:nvCxnSpPr>
        <p:spPr>
          <a:xfrm flipH="1" flipV="1">
            <a:off x="3125512" y="3253546"/>
            <a:ext cx="4040" cy="67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 Verbindung 125"/>
          <p:cNvCxnSpPr/>
          <p:nvPr/>
        </p:nvCxnSpPr>
        <p:spPr>
          <a:xfrm flipV="1">
            <a:off x="3125510" y="4045163"/>
            <a:ext cx="2" cy="2103984"/>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Gerade Verbindung 126"/>
          <p:cNvCxnSpPr>
            <a:stCxn id="109" idx="1"/>
          </p:cNvCxnSpPr>
          <p:nvPr/>
        </p:nvCxnSpPr>
        <p:spPr>
          <a:xfrm flipH="1" flipV="1">
            <a:off x="3850163" y="3253546"/>
            <a:ext cx="1737" cy="481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p:cNvCxnSpPr>
            <a:endCxn id="109" idx="3"/>
          </p:cNvCxnSpPr>
          <p:nvPr/>
        </p:nvCxnSpPr>
        <p:spPr>
          <a:xfrm flipH="1" flipV="1">
            <a:off x="3851900" y="4222825"/>
            <a:ext cx="1792" cy="470921"/>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9" name="Gerade Verbindung 128"/>
          <p:cNvCxnSpPr/>
          <p:nvPr/>
        </p:nvCxnSpPr>
        <p:spPr>
          <a:xfrm flipV="1">
            <a:off x="3851900" y="4693746"/>
            <a:ext cx="1308" cy="6448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a:stCxn id="110" idx="1"/>
          </p:cNvCxnSpPr>
          <p:nvPr/>
        </p:nvCxnSpPr>
        <p:spPr>
          <a:xfrm flipH="1" flipV="1">
            <a:off x="4571754" y="4690928"/>
            <a:ext cx="2038" cy="481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p:nvCxnSpPr>
        <p:spPr>
          <a:xfrm flipV="1">
            <a:off x="3853692" y="5456735"/>
            <a:ext cx="0" cy="692412"/>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a:endCxn id="110" idx="3"/>
          </p:cNvCxnSpPr>
          <p:nvPr/>
        </p:nvCxnSpPr>
        <p:spPr>
          <a:xfrm flipV="1">
            <a:off x="4573792" y="5659980"/>
            <a:ext cx="0" cy="489166"/>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74" name="Textfeld 173"/>
          <p:cNvSpPr txBox="1"/>
          <p:nvPr/>
        </p:nvSpPr>
        <p:spPr>
          <a:xfrm>
            <a:off x="1730103" y="4756474"/>
            <a:ext cx="681597" cy="369332"/>
          </a:xfrm>
          <a:prstGeom prst="rect">
            <a:avLst/>
          </a:prstGeom>
          <a:noFill/>
        </p:spPr>
        <p:txBody>
          <a:bodyPr wrap="none" rtlCol="0">
            <a:spAutoFit/>
          </a:bodyPr>
          <a:lstStyle/>
          <a:p>
            <a:r>
              <a:rPr lang="de-DE" dirty="0" smtClean="0"/>
              <a:t>P</a:t>
            </a:r>
            <a:r>
              <a:rPr lang="de-DE" baseline="-25000" dirty="0" smtClean="0"/>
              <a:t>V FE</a:t>
            </a:r>
            <a:endParaRPr lang="en-US" baseline="-25000" dirty="0"/>
          </a:p>
        </p:txBody>
      </p:sp>
      <p:sp>
        <p:nvSpPr>
          <p:cNvPr id="175" name="Ellipse 174"/>
          <p:cNvSpPr/>
          <p:nvPr/>
        </p:nvSpPr>
        <p:spPr>
          <a:xfrm>
            <a:off x="2176913" y="4452576"/>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176" name="Gerade Verbindung 175"/>
          <p:cNvCxnSpPr>
            <a:stCxn id="175" idx="2"/>
            <a:endCxn id="175" idx="6"/>
          </p:cNvCxnSpPr>
          <p:nvPr/>
        </p:nvCxnSpPr>
        <p:spPr>
          <a:xfrm>
            <a:off x="2176913" y="4681176"/>
            <a:ext cx="457200"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78" name="Gerade Verbindung 177"/>
          <p:cNvCxnSpPr>
            <a:stCxn id="175" idx="0"/>
          </p:cNvCxnSpPr>
          <p:nvPr/>
        </p:nvCxnSpPr>
        <p:spPr>
          <a:xfrm flipV="1">
            <a:off x="2405513" y="3253546"/>
            <a:ext cx="4250" cy="1199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Gerade Verbindung 178"/>
          <p:cNvCxnSpPr>
            <a:endCxn id="175" idx="4"/>
          </p:cNvCxnSpPr>
          <p:nvPr/>
        </p:nvCxnSpPr>
        <p:spPr>
          <a:xfrm flipH="1" flipV="1">
            <a:off x="2405513" y="4909776"/>
            <a:ext cx="4250" cy="1235303"/>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4" name="Gerade Verbindung 183"/>
          <p:cNvCxnSpPr/>
          <p:nvPr/>
        </p:nvCxnSpPr>
        <p:spPr>
          <a:xfrm>
            <a:off x="2411700" y="3253546"/>
            <a:ext cx="684063"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86" name="Textfeld 185"/>
          <p:cNvSpPr txBox="1"/>
          <p:nvPr/>
        </p:nvSpPr>
        <p:spPr>
          <a:xfrm>
            <a:off x="4022942" y="3786243"/>
            <a:ext cx="915635" cy="369332"/>
          </a:xfrm>
          <a:prstGeom prst="rect">
            <a:avLst/>
          </a:prstGeom>
          <a:noFill/>
        </p:spPr>
        <p:txBody>
          <a:bodyPr wrap="none" rtlCol="0">
            <a:spAutoFit/>
          </a:bodyPr>
          <a:lstStyle/>
          <a:p>
            <a:r>
              <a:rPr lang="de-DE" dirty="0" err="1" smtClean="0"/>
              <a:t>R</a:t>
            </a:r>
            <a:r>
              <a:rPr lang="de-DE" baseline="-25000" dirty="0" err="1" smtClean="0"/>
              <a:t>ϑ</a:t>
            </a:r>
            <a:r>
              <a:rPr lang="de-DE" baseline="-25000" dirty="0" smtClean="0"/>
              <a:t> FE-AL</a:t>
            </a:r>
            <a:endParaRPr lang="en-US" baseline="-25000" dirty="0"/>
          </a:p>
        </p:txBody>
      </p:sp>
      <p:sp>
        <p:nvSpPr>
          <p:cNvPr id="187" name="Textfeld 186"/>
          <p:cNvSpPr txBox="1"/>
          <p:nvPr/>
        </p:nvSpPr>
        <p:spPr>
          <a:xfrm>
            <a:off x="4787611" y="5231325"/>
            <a:ext cx="820609" cy="369332"/>
          </a:xfrm>
          <a:prstGeom prst="rect">
            <a:avLst/>
          </a:prstGeom>
          <a:noFill/>
        </p:spPr>
        <p:txBody>
          <a:bodyPr wrap="none" rtlCol="0">
            <a:spAutoFit/>
          </a:bodyPr>
          <a:lstStyle/>
          <a:p>
            <a:r>
              <a:rPr lang="de-DE" dirty="0" err="1" smtClean="0"/>
              <a:t>R</a:t>
            </a:r>
            <a:r>
              <a:rPr lang="de-DE" baseline="-25000" dirty="0" err="1" smtClean="0"/>
              <a:t>ϑ</a:t>
            </a:r>
            <a:r>
              <a:rPr lang="de-DE" baseline="-25000" dirty="0" smtClean="0"/>
              <a:t> AL-U</a:t>
            </a:r>
            <a:endParaRPr lang="en-US" baseline="-25000" dirty="0"/>
          </a:p>
        </p:txBody>
      </p:sp>
      <p:cxnSp>
        <p:nvCxnSpPr>
          <p:cNvPr id="188" name="Gerade Verbindung mit Pfeil 187"/>
          <p:cNvCxnSpPr/>
          <p:nvPr/>
        </p:nvCxnSpPr>
        <p:spPr>
          <a:xfrm flipV="1">
            <a:off x="2078625" y="4511483"/>
            <a:ext cx="0" cy="369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Gerade Verbindung mit Pfeil 193"/>
          <p:cNvCxnSpPr/>
          <p:nvPr/>
        </p:nvCxnSpPr>
        <p:spPr>
          <a:xfrm flipH="1">
            <a:off x="6732300" y="3253546"/>
            <a:ext cx="1979" cy="14361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5" name="Gerade Verbindung mit Pfeil 194"/>
          <p:cNvCxnSpPr/>
          <p:nvPr/>
        </p:nvCxnSpPr>
        <p:spPr>
          <a:xfrm flipH="1">
            <a:off x="6732300" y="4769824"/>
            <a:ext cx="1979" cy="14361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6" name="Textfeld 195"/>
          <p:cNvSpPr txBox="1"/>
          <p:nvPr/>
        </p:nvSpPr>
        <p:spPr>
          <a:xfrm>
            <a:off x="7668430" y="3995798"/>
            <a:ext cx="1432267" cy="369332"/>
          </a:xfrm>
          <a:prstGeom prst="rect">
            <a:avLst/>
          </a:prstGeom>
          <a:noFill/>
        </p:spPr>
        <p:txBody>
          <a:bodyPr wrap="square" rtlCol="0">
            <a:spAutoFit/>
          </a:bodyPr>
          <a:lstStyle/>
          <a:p>
            <a:r>
              <a:rPr lang="el-GR" dirty="0" smtClean="0"/>
              <a:t>Δ</a:t>
            </a:r>
            <a:r>
              <a:rPr lang="de-DE" dirty="0" smtClean="0"/>
              <a:t>ϑ = 20K</a:t>
            </a:r>
            <a:endParaRPr lang="en-US" baseline="-25000" dirty="0"/>
          </a:p>
        </p:txBody>
      </p:sp>
      <p:sp>
        <p:nvSpPr>
          <p:cNvPr id="197" name="Textfeld 196"/>
          <p:cNvSpPr txBox="1"/>
          <p:nvPr/>
        </p:nvSpPr>
        <p:spPr>
          <a:xfrm>
            <a:off x="7676363" y="5445280"/>
            <a:ext cx="1432267" cy="369332"/>
          </a:xfrm>
          <a:prstGeom prst="rect">
            <a:avLst/>
          </a:prstGeom>
          <a:noFill/>
        </p:spPr>
        <p:txBody>
          <a:bodyPr wrap="square" rtlCol="0">
            <a:spAutoFit/>
          </a:bodyPr>
          <a:lstStyle/>
          <a:p>
            <a:r>
              <a:rPr lang="el-GR" dirty="0" smtClean="0"/>
              <a:t>Δ</a:t>
            </a:r>
            <a:r>
              <a:rPr lang="de-DE" dirty="0" smtClean="0"/>
              <a:t>ϑ = 65K</a:t>
            </a:r>
            <a:endParaRPr lang="en-US" baseline="-25000" dirty="0"/>
          </a:p>
        </p:txBody>
      </p:sp>
      <p:sp>
        <p:nvSpPr>
          <p:cNvPr id="198" name="Textfeld 197"/>
          <p:cNvSpPr txBox="1"/>
          <p:nvPr/>
        </p:nvSpPr>
        <p:spPr>
          <a:xfrm>
            <a:off x="6835466" y="3068880"/>
            <a:ext cx="1378568" cy="369332"/>
          </a:xfrm>
          <a:prstGeom prst="rect">
            <a:avLst/>
          </a:prstGeom>
          <a:noFill/>
        </p:spPr>
        <p:txBody>
          <a:bodyPr wrap="square" rtlCol="0">
            <a:spAutoFit/>
          </a:bodyPr>
          <a:lstStyle/>
          <a:p>
            <a:r>
              <a:rPr lang="de-DE" dirty="0" err="1" smtClean="0"/>
              <a:t>ϑ</a:t>
            </a:r>
            <a:r>
              <a:rPr lang="de-DE" baseline="-25000" dirty="0" err="1" smtClean="0"/>
              <a:t>FE</a:t>
            </a:r>
            <a:r>
              <a:rPr lang="de-DE" baseline="-25000" dirty="0" smtClean="0"/>
              <a:t> </a:t>
            </a:r>
            <a:r>
              <a:rPr lang="de-DE" dirty="0" smtClean="0"/>
              <a:t>= 125°</a:t>
            </a:r>
            <a:endParaRPr lang="en-US" baseline="-25000" dirty="0"/>
          </a:p>
        </p:txBody>
      </p:sp>
      <p:sp>
        <p:nvSpPr>
          <p:cNvPr id="199" name="Textfeld 198"/>
          <p:cNvSpPr txBox="1"/>
          <p:nvPr/>
        </p:nvSpPr>
        <p:spPr>
          <a:xfrm>
            <a:off x="6831159" y="4537696"/>
            <a:ext cx="1378568" cy="369332"/>
          </a:xfrm>
          <a:prstGeom prst="rect">
            <a:avLst/>
          </a:prstGeom>
          <a:noFill/>
        </p:spPr>
        <p:txBody>
          <a:bodyPr wrap="square" rtlCol="0">
            <a:spAutoFit/>
          </a:bodyPr>
          <a:lstStyle/>
          <a:p>
            <a:r>
              <a:rPr lang="de-DE" dirty="0" err="1" smtClean="0"/>
              <a:t>ϑ</a:t>
            </a:r>
            <a:r>
              <a:rPr lang="de-DE" baseline="-25000" dirty="0" err="1" smtClean="0"/>
              <a:t>AL</a:t>
            </a:r>
            <a:r>
              <a:rPr lang="de-DE" baseline="-25000" dirty="0" smtClean="0"/>
              <a:t> </a:t>
            </a:r>
            <a:r>
              <a:rPr lang="de-DE" dirty="0" smtClean="0"/>
              <a:t>= 105°</a:t>
            </a:r>
            <a:endParaRPr lang="en-US" baseline="-25000" dirty="0"/>
          </a:p>
        </p:txBody>
      </p:sp>
      <p:sp>
        <p:nvSpPr>
          <p:cNvPr id="200" name="Geschweifte Klammer rechts 199"/>
          <p:cNvSpPr/>
          <p:nvPr/>
        </p:nvSpPr>
        <p:spPr>
          <a:xfrm>
            <a:off x="7308380" y="3469576"/>
            <a:ext cx="235381" cy="1070868"/>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Geschweifte Klammer rechts 200"/>
          <p:cNvSpPr/>
          <p:nvPr/>
        </p:nvSpPr>
        <p:spPr>
          <a:xfrm>
            <a:off x="7308380" y="4909776"/>
            <a:ext cx="235381" cy="1070868"/>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Textfeld 201"/>
          <p:cNvSpPr txBox="1"/>
          <p:nvPr/>
        </p:nvSpPr>
        <p:spPr>
          <a:xfrm>
            <a:off x="4216766" y="2350814"/>
            <a:ext cx="1865062" cy="369332"/>
          </a:xfrm>
          <a:prstGeom prst="rect">
            <a:avLst/>
          </a:prstGeom>
          <a:solidFill>
            <a:schemeClr val="bg1"/>
          </a:solidFill>
        </p:spPr>
        <p:txBody>
          <a:bodyPr wrap="none" rtlCol="0">
            <a:spAutoFit/>
          </a:bodyPr>
          <a:lstStyle/>
          <a:p>
            <a:r>
              <a:rPr lang="de-DE" dirty="0" smtClean="0"/>
              <a:t>~ 15%* </a:t>
            </a:r>
            <a:r>
              <a:rPr lang="de-DE" dirty="0" err="1" smtClean="0"/>
              <a:t>R</a:t>
            </a:r>
            <a:r>
              <a:rPr lang="de-DE" baseline="-25000" dirty="0" err="1" smtClean="0"/>
              <a:t>ϑ</a:t>
            </a:r>
            <a:r>
              <a:rPr lang="de-DE" baseline="-25000" dirty="0" smtClean="0"/>
              <a:t> MOTOR</a:t>
            </a:r>
            <a:endParaRPr lang="en-US" baseline="-25000" dirty="0"/>
          </a:p>
        </p:txBody>
      </p:sp>
      <p:sp>
        <p:nvSpPr>
          <p:cNvPr id="203" name="Textfeld 202"/>
          <p:cNvSpPr txBox="1"/>
          <p:nvPr/>
        </p:nvSpPr>
        <p:spPr>
          <a:xfrm>
            <a:off x="4938577" y="3829626"/>
            <a:ext cx="1865062" cy="369332"/>
          </a:xfrm>
          <a:prstGeom prst="rect">
            <a:avLst/>
          </a:prstGeom>
          <a:solidFill>
            <a:schemeClr val="bg1"/>
          </a:solidFill>
        </p:spPr>
        <p:txBody>
          <a:bodyPr wrap="none" rtlCol="0">
            <a:spAutoFit/>
          </a:bodyPr>
          <a:lstStyle/>
          <a:p>
            <a:r>
              <a:rPr lang="de-DE" dirty="0" smtClean="0"/>
              <a:t>~ 20%* </a:t>
            </a:r>
            <a:r>
              <a:rPr lang="de-DE" dirty="0" err="1" smtClean="0"/>
              <a:t>R</a:t>
            </a:r>
            <a:r>
              <a:rPr lang="de-DE" baseline="-25000" dirty="0" err="1" smtClean="0"/>
              <a:t>ϑ</a:t>
            </a:r>
            <a:r>
              <a:rPr lang="de-DE" baseline="-25000" dirty="0" smtClean="0"/>
              <a:t> MOTOR</a:t>
            </a:r>
            <a:endParaRPr lang="en-US" baseline="-25000" dirty="0"/>
          </a:p>
        </p:txBody>
      </p:sp>
      <p:sp>
        <p:nvSpPr>
          <p:cNvPr id="204" name="Textfeld 203"/>
          <p:cNvSpPr txBox="1"/>
          <p:nvPr/>
        </p:nvSpPr>
        <p:spPr>
          <a:xfrm>
            <a:off x="5542474" y="5269826"/>
            <a:ext cx="1865062" cy="369332"/>
          </a:xfrm>
          <a:prstGeom prst="rect">
            <a:avLst/>
          </a:prstGeom>
          <a:solidFill>
            <a:schemeClr val="bg1"/>
          </a:solidFill>
        </p:spPr>
        <p:txBody>
          <a:bodyPr wrap="none" rtlCol="0">
            <a:spAutoFit/>
          </a:bodyPr>
          <a:lstStyle/>
          <a:p>
            <a:r>
              <a:rPr lang="de-DE" dirty="0" smtClean="0"/>
              <a:t>~ 65%* </a:t>
            </a:r>
            <a:r>
              <a:rPr lang="de-DE" dirty="0" err="1" smtClean="0"/>
              <a:t>R</a:t>
            </a:r>
            <a:r>
              <a:rPr lang="de-DE" baseline="-25000" dirty="0" err="1" smtClean="0"/>
              <a:t>ϑ</a:t>
            </a:r>
            <a:r>
              <a:rPr lang="de-DE" baseline="-25000" dirty="0" smtClean="0"/>
              <a:t> MOTOR</a:t>
            </a:r>
            <a:endParaRPr lang="en-US" baseline="-25000" dirty="0"/>
          </a:p>
        </p:txBody>
      </p:sp>
      <p:sp>
        <p:nvSpPr>
          <p:cNvPr id="67" name="Datumsplatzhalter 6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68" name="Foliennummernplatzhalter 6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53</a:t>
            </a:fld>
            <a:endParaRPr lang="de-DE" sz="1000" dirty="0">
              <a:solidFill>
                <a:schemeClr val="tx2">
                  <a:lumMod val="50000"/>
                </a:schemeClr>
              </a:solidFill>
              <a:latin typeface="Corbel" pitchFamily="34" charset="0"/>
            </a:endParaRPr>
          </a:p>
        </p:txBody>
      </p:sp>
      <p:sp>
        <p:nvSpPr>
          <p:cNvPr id="70" name="Fußzeilenplatzhalter 69"/>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 ∫</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013981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fill="hold"/>
                                        <p:tgtEl>
                                          <p:spTgt spid="202"/>
                                        </p:tgtEl>
                                        <p:attrNameLst>
                                          <p:attrName>ppt_x</p:attrName>
                                        </p:attrNameLst>
                                      </p:cBhvr>
                                      <p:tavLst>
                                        <p:tav tm="0">
                                          <p:val>
                                            <p:strVal val="#ppt_x"/>
                                          </p:val>
                                        </p:tav>
                                        <p:tav tm="100000">
                                          <p:val>
                                            <p:strVal val="#ppt_x"/>
                                          </p:val>
                                        </p:tav>
                                      </p:tavLst>
                                    </p:anim>
                                    <p:anim calcmode="lin" valueType="num">
                                      <p:cBhvr additive="base">
                                        <p:cTn id="8"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fill="hold"/>
                                        <p:tgtEl>
                                          <p:spTgt spid="203"/>
                                        </p:tgtEl>
                                        <p:attrNameLst>
                                          <p:attrName>ppt_x</p:attrName>
                                        </p:attrNameLst>
                                      </p:cBhvr>
                                      <p:tavLst>
                                        <p:tav tm="0">
                                          <p:val>
                                            <p:strVal val="#ppt_x"/>
                                          </p:val>
                                        </p:tav>
                                        <p:tav tm="100000">
                                          <p:val>
                                            <p:strVal val="#ppt_x"/>
                                          </p:val>
                                        </p:tav>
                                      </p:tavLst>
                                    </p:anim>
                                    <p:anim calcmode="lin" valueType="num">
                                      <p:cBhvr additive="base">
                                        <p:cTn id="14"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
                                        </p:tgtEl>
                                        <p:attrNameLst>
                                          <p:attrName>style.visibility</p:attrName>
                                        </p:attrNameLst>
                                      </p:cBhvr>
                                      <p:to>
                                        <p:strVal val="visible"/>
                                      </p:to>
                                    </p:set>
                                    <p:anim calcmode="lin" valueType="num">
                                      <p:cBhvr additive="base">
                                        <p:cTn id="19" dur="500" fill="hold"/>
                                        <p:tgtEl>
                                          <p:spTgt spid="204"/>
                                        </p:tgtEl>
                                        <p:attrNameLst>
                                          <p:attrName>ppt_x</p:attrName>
                                        </p:attrNameLst>
                                      </p:cBhvr>
                                      <p:tavLst>
                                        <p:tav tm="0">
                                          <p:val>
                                            <p:strVal val="#ppt_x"/>
                                          </p:val>
                                        </p:tav>
                                        <p:tav tm="100000">
                                          <p:val>
                                            <p:strVal val="#ppt_x"/>
                                          </p:val>
                                        </p:tav>
                                      </p:tavLst>
                                    </p:anim>
                                    <p:anim calcmode="lin" valueType="num">
                                      <p:cBhvr additive="base">
                                        <p:cTn id="20"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3-Körper-Modell (3-BODY-MODEL)</a:t>
            </a:r>
            <a:endParaRPr lang="en-US" dirty="0"/>
          </a:p>
        </p:txBody>
      </p:sp>
      <p:sp>
        <p:nvSpPr>
          <p:cNvPr id="3" name="Inhaltsplatzhalter 2"/>
          <p:cNvSpPr>
            <a:spLocks noGrp="1"/>
          </p:cNvSpPr>
          <p:nvPr>
            <p:ph idx="1"/>
          </p:nvPr>
        </p:nvSpPr>
        <p:spPr>
          <a:xfrm>
            <a:off x="251400" y="1124680"/>
            <a:ext cx="8621912" cy="5382430"/>
          </a:xfrm>
        </p:spPr>
        <p:txBody>
          <a:bodyPr/>
          <a:lstStyle/>
          <a:p>
            <a:pPr marL="0" indent="0"/>
            <a:r>
              <a:rPr lang="de-DE" dirty="0" smtClean="0">
                <a:solidFill>
                  <a:schemeClr val="tx1"/>
                </a:solidFill>
              </a:rPr>
              <a:t>Legt man ein 3-Körper-Modell zugrunde ändern sich die Zusammenhänge grundlegend:</a:t>
            </a:r>
          </a:p>
          <a:p>
            <a:pPr marL="360000" indent="-360000">
              <a:spcAft>
                <a:spcPts val="600"/>
              </a:spcAft>
              <a:buFont typeface="Arial" panose="020B0604020202020204" pitchFamily="34" charset="0"/>
              <a:buChar char="•"/>
            </a:pPr>
            <a:r>
              <a:rPr lang="de-DE" dirty="0" smtClean="0">
                <a:solidFill>
                  <a:schemeClr val="tx1"/>
                </a:solidFill>
              </a:rPr>
              <a:t>Die Eisenverluste werden über die thermischen Widerstände </a:t>
            </a:r>
          </a:p>
          <a:p>
            <a:pPr marL="360000" indent="-360000">
              <a:spcAft>
                <a:spcPts val="600"/>
              </a:spcAft>
            </a:pPr>
            <a:r>
              <a:rPr lang="de-DE" dirty="0" smtClean="0">
                <a:solidFill>
                  <a:schemeClr val="tx1"/>
                </a:solidFill>
              </a:rPr>
              <a:t>	</a:t>
            </a:r>
            <a:r>
              <a:rPr lang="de-DE" dirty="0" err="1" smtClean="0">
                <a:solidFill>
                  <a:schemeClr val="tx1"/>
                </a:solidFill>
              </a:rPr>
              <a:t>R</a:t>
            </a:r>
            <a:r>
              <a:rPr lang="de-DE" baseline="-25000" dirty="0" err="1" smtClean="0">
                <a:solidFill>
                  <a:schemeClr val="tx1"/>
                </a:solidFill>
              </a:rPr>
              <a:t>ϑ</a:t>
            </a:r>
            <a:r>
              <a:rPr lang="de-DE" baseline="-25000" dirty="0" smtClean="0">
                <a:solidFill>
                  <a:schemeClr val="tx1"/>
                </a:solidFill>
              </a:rPr>
              <a:t> FE-AL</a:t>
            </a:r>
            <a:r>
              <a:rPr lang="de-DE" dirty="0" smtClean="0">
                <a:solidFill>
                  <a:schemeClr val="tx1"/>
                </a:solidFill>
              </a:rPr>
              <a:t> +  </a:t>
            </a:r>
            <a:r>
              <a:rPr lang="de-DE" dirty="0" err="1" smtClean="0">
                <a:solidFill>
                  <a:schemeClr val="tx1"/>
                </a:solidFill>
              </a:rPr>
              <a:t>R</a:t>
            </a:r>
            <a:r>
              <a:rPr lang="de-DE" baseline="-25000" dirty="0" err="1" smtClean="0">
                <a:solidFill>
                  <a:schemeClr val="tx1"/>
                </a:solidFill>
              </a:rPr>
              <a:t>ϑ</a:t>
            </a:r>
            <a:r>
              <a:rPr lang="de-DE" baseline="-25000" dirty="0" smtClean="0">
                <a:solidFill>
                  <a:schemeClr val="tx1"/>
                </a:solidFill>
              </a:rPr>
              <a:t> AL-U  </a:t>
            </a:r>
            <a:r>
              <a:rPr lang="de-DE" dirty="0" smtClean="0">
                <a:solidFill>
                  <a:schemeClr val="tx1"/>
                </a:solidFill>
              </a:rPr>
              <a:t>abgeführt.</a:t>
            </a:r>
          </a:p>
          <a:p>
            <a:pPr marL="360000" indent="-360000">
              <a:spcAft>
                <a:spcPts val="600"/>
              </a:spcAft>
              <a:buFont typeface="Arial" panose="020B0604020202020204" pitchFamily="34" charset="0"/>
              <a:buChar char="•"/>
            </a:pPr>
            <a:r>
              <a:rPr lang="de-DE" dirty="0" smtClean="0">
                <a:solidFill>
                  <a:schemeClr val="tx1"/>
                </a:solidFill>
              </a:rPr>
              <a:t>Die Kupferverluste müssen den thermischen Gesamtwiderstand</a:t>
            </a:r>
          </a:p>
          <a:p>
            <a:pPr marL="360000" indent="-360000">
              <a:spcAft>
                <a:spcPts val="600"/>
              </a:spcAft>
            </a:pPr>
            <a:r>
              <a:rPr lang="de-DE" dirty="0">
                <a:solidFill>
                  <a:schemeClr val="tx1"/>
                </a:solidFill>
              </a:rPr>
              <a:t>	</a:t>
            </a:r>
            <a:r>
              <a:rPr lang="de-DE" dirty="0" err="1">
                <a:solidFill>
                  <a:schemeClr val="tx1"/>
                </a:solidFill>
              </a:rPr>
              <a:t>R</a:t>
            </a:r>
            <a:r>
              <a:rPr lang="de-DE" baseline="-25000" dirty="0" err="1">
                <a:solidFill>
                  <a:schemeClr val="tx1"/>
                </a:solidFill>
              </a:rPr>
              <a:t>ϑ</a:t>
            </a:r>
            <a:r>
              <a:rPr lang="de-DE" baseline="-25000" dirty="0">
                <a:solidFill>
                  <a:schemeClr val="tx1"/>
                </a:solidFill>
              </a:rPr>
              <a:t> </a:t>
            </a:r>
            <a:r>
              <a:rPr lang="de-DE" baseline="-25000" dirty="0" smtClean="0">
                <a:solidFill>
                  <a:schemeClr val="tx1"/>
                </a:solidFill>
              </a:rPr>
              <a:t>Motor</a:t>
            </a:r>
            <a:r>
              <a:rPr lang="de-DE" dirty="0" smtClean="0">
                <a:solidFill>
                  <a:schemeClr val="tx1"/>
                </a:solidFill>
              </a:rPr>
              <a:t>  =  </a:t>
            </a:r>
            <a:r>
              <a:rPr lang="de-DE" dirty="0" err="1" smtClean="0">
                <a:solidFill>
                  <a:schemeClr val="tx1"/>
                </a:solidFill>
              </a:rPr>
              <a:t>R</a:t>
            </a:r>
            <a:r>
              <a:rPr lang="de-DE" baseline="-25000" dirty="0" err="1" smtClean="0">
                <a:solidFill>
                  <a:schemeClr val="tx1"/>
                </a:solidFill>
              </a:rPr>
              <a:t>ϑ</a:t>
            </a:r>
            <a:r>
              <a:rPr lang="de-DE" baseline="-25000" dirty="0" smtClean="0">
                <a:solidFill>
                  <a:schemeClr val="tx1"/>
                </a:solidFill>
              </a:rPr>
              <a:t> CU-FE</a:t>
            </a:r>
            <a:r>
              <a:rPr lang="de-DE" dirty="0">
                <a:solidFill>
                  <a:schemeClr val="tx1"/>
                </a:solidFill>
              </a:rPr>
              <a:t> </a:t>
            </a:r>
            <a:r>
              <a:rPr lang="de-DE" dirty="0" smtClean="0">
                <a:solidFill>
                  <a:schemeClr val="tx1"/>
                </a:solidFill>
              </a:rPr>
              <a:t> +  </a:t>
            </a:r>
            <a:r>
              <a:rPr lang="de-DE" dirty="0" err="1" smtClean="0">
                <a:solidFill>
                  <a:schemeClr val="tx1"/>
                </a:solidFill>
              </a:rPr>
              <a:t>R</a:t>
            </a:r>
            <a:r>
              <a:rPr lang="de-DE" baseline="-25000" dirty="0" err="1" smtClean="0">
                <a:solidFill>
                  <a:schemeClr val="tx1"/>
                </a:solidFill>
              </a:rPr>
              <a:t>ϑ</a:t>
            </a:r>
            <a:r>
              <a:rPr lang="de-DE" baseline="-25000" dirty="0" smtClean="0">
                <a:solidFill>
                  <a:schemeClr val="tx1"/>
                </a:solidFill>
              </a:rPr>
              <a:t> </a:t>
            </a:r>
            <a:r>
              <a:rPr lang="de-DE" baseline="-25000" dirty="0">
                <a:solidFill>
                  <a:schemeClr val="tx1"/>
                </a:solidFill>
              </a:rPr>
              <a:t>FE-AL</a:t>
            </a:r>
            <a:r>
              <a:rPr lang="de-DE" dirty="0">
                <a:solidFill>
                  <a:schemeClr val="tx1"/>
                </a:solidFill>
              </a:rPr>
              <a:t> +  </a:t>
            </a:r>
            <a:r>
              <a:rPr lang="de-DE" dirty="0" err="1">
                <a:solidFill>
                  <a:schemeClr val="tx1"/>
                </a:solidFill>
              </a:rPr>
              <a:t>R</a:t>
            </a:r>
            <a:r>
              <a:rPr lang="de-DE" baseline="-25000" dirty="0" err="1">
                <a:solidFill>
                  <a:schemeClr val="tx1"/>
                </a:solidFill>
              </a:rPr>
              <a:t>ϑ</a:t>
            </a:r>
            <a:r>
              <a:rPr lang="de-DE" baseline="-25000" dirty="0">
                <a:solidFill>
                  <a:schemeClr val="tx1"/>
                </a:solidFill>
              </a:rPr>
              <a:t> AL-U</a:t>
            </a:r>
            <a:r>
              <a:rPr lang="de-DE" dirty="0">
                <a:solidFill>
                  <a:schemeClr val="tx1"/>
                </a:solidFill>
              </a:rPr>
              <a:t> </a:t>
            </a:r>
            <a:r>
              <a:rPr lang="de-DE" dirty="0" smtClean="0">
                <a:solidFill>
                  <a:schemeClr val="tx1"/>
                </a:solidFill>
              </a:rPr>
              <a:t>   überwinden.</a:t>
            </a:r>
            <a:endParaRPr lang="en-US" dirty="0">
              <a:solidFill>
                <a:schemeClr val="tx1"/>
              </a:solidFill>
            </a:endParaRPr>
          </a:p>
          <a:p>
            <a:pPr marL="360000" indent="-360000">
              <a:spcAft>
                <a:spcPts val="600"/>
              </a:spcAft>
              <a:buFont typeface="Arial" panose="020B0604020202020204" pitchFamily="34" charset="0"/>
              <a:buChar char="•"/>
            </a:pPr>
            <a:r>
              <a:rPr lang="de-DE" dirty="0" smtClean="0">
                <a:solidFill>
                  <a:schemeClr val="tx1"/>
                </a:solidFill>
              </a:rPr>
              <a:t>Für die Darstellung der S1-(100K)-Kennlinie im 1-Körper-Modell müssen die Kupferverluste in gleicher Höhe reduziert werden wie die Eisenverluste mit der Drehzahl steigen.</a:t>
            </a:r>
          </a:p>
          <a:p>
            <a:pPr marL="360000" indent="-360000">
              <a:spcAft>
                <a:spcPts val="600"/>
              </a:spcAft>
            </a:pPr>
            <a:r>
              <a:rPr lang="de-DE" dirty="0" smtClean="0">
                <a:solidFill>
                  <a:schemeClr val="tx1"/>
                </a:solidFill>
              </a:rPr>
              <a:t>     Beim 3-Körper-Modell hingegen kann, wegen des geringeren thermischen Widerstands für die Eisenverluste, eine höhere totale Verlustleistung zugelassen werden kann.</a:t>
            </a:r>
          </a:p>
          <a:p>
            <a:pPr>
              <a:buFont typeface="Arial" panose="020B0604020202020204" pitchFamily="34" charset="0"/>
              <a:buChar char="•"/>
            </a:pPr>
            <a:endParaRPr lang="de-DE" dirty="0" smtClean="0"/>
          </a:p>
          <a:p>
            <a:pPr marL="0" indent="0"/>
            <a:endParaRPr lang="en-US" baseline="-25000" dirty="0"/>
          </a:p>
          <a:p>
            <a:pPr marL="0" indent="0"/>
            <a:endParaRPr lang="en-US" baseline="-25000" dirty="0"/>
          </a:p>
          <a:p>
            <a:pPr>
              <a:buFont typeface="Arial" panose="020B0604020202020204" pitchFamily="34" charset="0"/>
              <a:buChar char="•"/>
            </a:pP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54</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38526232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3-Körper-Modell (3-BODY-MODEL)</a:t>
            </a:r>
            <a:endParaRPr lang="en-US" dirty="0"/>
          </a:p>
        </p:txBody>
      </p:sp>
      <mc:AlternateContent xmlns:mc="http://schemas.openxmlformats.org/markup-compatibility/2006">
        <mc:Choice xmlns="" xmlns:a14="http://schemas.microsoft.com/office/drawing/2010/main" Requires="a14">
          <p:sp>
            <p:nvSpPr>
              <p:cNvPr id="3" name="Inhaltsplatzhalter 2"/>
              <p:cNvSpPr>
                <a:spLocks noGrp="1"/>
              </p:cNvSpPr>
              <p:nvPr>
                <p:ph idx="1"/>
              </p:nvPr>
            </p:nvSpPr>
            <p:spPr>
              <a:xfrm>
                <a:off x="251400" y="1143000"/>
                <a:ext cx="8785220" cy="4590320"/>
              </a:xfrm>
            </p:spPr>
            <p:txBody>
              <a:bodyPr/>
              <a:lstStyle/>
              <a:p>
                <a:pPr marL="0" indent="0"/>
                <a:r>
                  <a:rPr lang="de-DE" dirty="0" smtClean="0">
                    <a:solidFill>
                      <a:schemeClr val="tx1"/>
                    </a:solidFill>
                  </a:rPr>
                  <a:t>S1-(100K)-Kennlinie im 3-Körper-Modell:</a:t>
                </a:r>
              </a:p>
              <a:p>
                <a:pPr marL="0" indent="0"/>
                <a:endParaRPr lang="de-DE" dirty="0">
                  <a:solidFill>
                    <a:schemeClr val="tx1"/>
                  </a:solidFill>
                  <a:ea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𝑀</m:t>
                          </m:r>
                        </m:e>
                        <m:sub>
                          <m:r>
                            <a:rPr lang="de-DE" sz="1400" i="1">
                              <a:solidFill>
                                <a:schemeClr val="tx1"/>
                              </a:solidFill>
                              <a:latin typeface="Cambria Math" panose="02040503050406030204" pitchFamily="18" charset="0"/>
                              <a:ea typeface="Cambria Math" panose="02040503050406030204" pitchFamily="18" charset="0"/>
                            </a:rPr>
                            <m:t>𝑆</m:t>
                          </m:r>
                          <m:r>
                            <a:rPr lang="de-DE" sz="1400" i="1">
                              <a:solidFill>
                                <a:schemeClr val="tx1"/>
                              </a:solidFill>
                              <a:latin typeface="Cambria Math" panose="02040503050406030204" pitchFamily="18" charset="0"/>
                              <a:ea typeface="Cambria Math" panose="02040503050406030204" pitchFamily="18" charset="0"/>
                            </a:rPr>
                            <m:t>1 100</m:t>
                          </m:r>
                          <m:r>
                            <a:rPr lang="de-DE" sz="1400" i="1">
                              <a:solidFill>
                                <a:schemeClr val="tx1"/>
                              </a:solidFill>
                              <a:latin typeface="Cambria Math" panose="02040503050406030204" pitchFamily="18" charset="0"/>
                              <a:ea typeface="Cambria Math" panose="02040503050406030204" pitchFamily="18" charset="0"/>
                            </a:rPr>
                            <m:t>𝐾</m:t>
                          </m:r>
                        </m:sub>
                      </m:sSub>
                      <m:d>
                        <m:dPr>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𝜔</m:t>
                          </m:r>
                        </m:e>
                      </m:d>
                      <m:r>
                        <a:rPr lang="de-DE" sz="1400" i="1">
                          <a:solidFill>
                            <a:schemeClr val="tx1"/>
                          </a:solidFill>
                          <a:latin typeface="Cambria Math" panose="02040503050406030204" pitchFamily="18" charset="0"/>
                          <a:ea typeface="Cambria Math" panose="02040503050406030204" pitchFamily="18" charset="0"/>
                        </a:rPr>
                        <m:t>=</m:t>
                      </m:r>
                      <m:f>
                        <m:fPr>
                          <m:ctrlPr>
                            <a:rPr lang="de-DE" sz="1400" i="1">
                              <a:solidFill>
                                <a:schemeClr val="tx1"/>
                              </a:solidFill>
                              <a:latin typeface="Cambria Math"/>
                              <a:ea typeface="Cambria Math" panose="02040503050406030204" pitchFamily="18" charset="0"/>
                            </a:rPr>
                          </m:ctrlPr>
                        </m:fPr>
                        <m:num>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𝐾𝑇</m:t>
                              </m:r>
                            </m:e>
                            <m:sub>
                              <m:r>
                                <a:rPr lang="de-DE" sz="1400" i="1">
                                  <a:solidFill>
                                    <a:schemeClr val="tx1"/>
                                  </a:solidFill>
                                  <a:latin typeface="Cambria Math" panose="02040503050406030204" pitchFamily="18" charset="0"/>
                                  <a:ea typeface="Cambria Math" panose="02040503050406030204" pitchFamily="18" charset="0"/>
                                </a:rPr>
                                <m:t>𝑖𝑛𝑛𝑒𝑛</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h𝑜𝑡</m:t>
                              </m:r>
                            </m:sub>
                          </m:sSub>
                        </m:num>
                        <m:den>
                          <m:rad>
                            <m:radPr>
                              <m:degHide m:val="on"/>
                              <m:ctrlPr>
                                <a:rPr lang="de-DE" sz="1400" i="1">
                                  <a:solidFill>
                                    <a:schemeClr val="tx1"/>
                                  </a:solidFill>
                                  <a:latin typeface="Cambria Math"/>
                                  <a:ea typeface="Cambria Math" panose="02040503050406030204" pitchFamily="18" charset="0"/>
                                </a:rPr>
                              </m:ctrlPr>
                            </m:radPr>
                            <m:deg/>
                            <m:e>
                              <m:r>
                                <a:rPr lang="de-DE" sz="1400" i="1">
                                  <a:solidFill>
                                    <a:schemeClr val="tx1"/>
                                  </a:solidFill>
                                  <a:latin typeface="Cambria Math" panose="02040503050406030204" pitchFamily="18" charset="0"/>
                                  <a:ea typeface="Cambria Math" panose="02040503050406030204" pitchFamily="18" charset="0"/>
                                </a:rPr>
                                <m:t>3</m:t>
                              </m:r>
                              <m:r>
                                <a:rPr lang="de-DE" sz="1400" i="1">
                                  <a:solidFill>
                                    <a:schemeClr val="tx1"/>
                                  </a:solidFill>
                                  <a:latin typeface="Cambria Math"/>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𝑅</m:t>
                                  </m:r>
                                </m:e>
                                <m:sub>
                                  <m:r>
                                    <a:rPr lang="de-DE" sz="1400" i="1">
                                      <a:solidFill>
                                        <a:schemeClr val="tx1"/>
                                      </a:solidFill>
                                      <a:latin typeface="Cambria Math" panose="02040503050406030204" pitchFamily="18" charset="0"/>
                                      <a:ea typeface="Cambria Math" panose="02040503050406030204" pitchFamily="18" charset="0"/>
                                    </a:rPr>
                                    <m:t>h𝑜𝑡</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𝑝h</m:t>
                                  </m:r>
                                </m:sub>
                              </m:sSub>
                            </m:e>
                          </m:rad>
                        </m:den>
                      </m:f>
                      <m:r>
                        <a:rPr lang="de-DE" sz="1400" i="1">
                          <a:solidFill>
                            <a:schemeClr val="tx1"/>
                          </a:solidFill>
                          <a:latin typeface="Cambria Math" panose="02040503050406030204" pitchFamily="18" charset="0"/>
                          <a:ea typeface="Cambria Math" panose="02040503050406030204" pitchFamily="18" charset="0"/>
                        </a:rPr>
                        <m:t>∗</m:t>
                      </m:r>
                      <m:d>
                        <m:dPr>
                          <m:begChr m:val="["/>
                          <m:endChr m:val="]"/>
                          <m:ctrlPr>
                            <a:rPr lang="de-DE" sz="1400" i="1">
                              <a:solidFill>
                                <a:schemeClr val="tx1"/>
                              </a:solidFill>
                              <a:latin typeface="Cambria Math"/>
                              <a:ea typeface="Cambria Math" panose="02040503050406030204" pitchFamily="18" charset="0"/>
                            </a:rPr>
                          </m:ctrlPr>
                        </m:dPr>
                        <m:e>
                          <m:rad>
                            <m:radPr>
                              <m:degHide m:val="on"/>
                              <m:ctrlPr>
                                <a:rPr lang="de-DE" sz="1400" i="1">
                                  <a:solidFill>
                                    <a:schemeClr val="tx1"/>
                                  </a:solidFill>
                                  <a:latin typeface="Cambria Math"/>
                                  <a:ea typeface="Cambria Math" panose="02040503050406030204" pitchFamily="18" charset="0"/>
                                </a:rPr>
                              </m:ctrlPr>
                            </m:radPr>
                            <m:deg/>
                            <m:e>
                              <m:f>
                                <m:fPr>
                                  <m:ctrlPr>
                                    <a:rPr lang="de-DE" sz="1400" i="1">
                                      <a:solidFill>
                                        <a:schemeClr val="tx1"/>
                                      </a:solidFill>
                                      <a:latin typeface="Cambria Math"/>
                                      <a:ea typeface="Cambria Math" panose="02040503050406030204" pitchFamily="18" charset="0"/>
                                    </a:rPr>
                                  </m:ctrlPr>
                                </m:fPr>
                                <m:num>
                                  <m:r>
                                    <a:rPr lang="de-DE" sz="1400" i="1">
                                      <a:solidFill>
                                        <a:schemeClr val="tx1"/>
                                      </a:solidFill>
                                      <a:latin typeface="Cambria Math" panose="02040503050406030204" pitchFamily="18" charset="0"/>
                                      <a:ea typeface="Cambria Math" panose="02040503050406030204" pitchFamily="18" charset="0"/>
                                    </a:rPr>
                                    <m:t>100</m:t>
                                  </m:r>
                                  <m:r>
                                    <a:rPr lang="de-DE" sz="1400" i="1">
                                      <a:solidFill>
                                        <a:schemeClr val="tx1"/>
                                      </a:solidFill>
                                      <a:latin typeface="Cambria Math" panose="02040503050406030204" pitchFamily="18" charset="0"/>
                                      <a:ea typeface="Cambria Math" panose="02040503050406030204" pitchFamily="18" charset="0"/>
                                    </a:rPr>
                                    <m:t>𝐾</m:t>
                                  </m:r>
                                  <m:r>
                                    <a:rPr lang="de-DE" sz="1400" b="0" i="1" smtClean="0">
                                      <a:solidFill>
                                        <a:schemeClr val="tx1"/>
                                      </a:solidFill>
                                      <a:latin typeface="Cambria Math"/>
                                      <a:ea typeface="Cambria Math" panose="02040503050406030204" pitchFamily="18" charset="0"/>
                                    </a:rPr>
                                    <m:t>−</m:t>
                                  </m:r>
                                  <m:d>
                                    <m:dPr>
                                      <m:ctrlPr>
                                        <a:rPr lang="de-DE" sz="1400" b="0" i="1" smtClean="0">
                                          <a:solidFill>
                                            <a:schemeClr val="tx1"/>
                                          </a:solidFill>
                                          <a:latin typeface="Cambria Math"/>
                                          <a:ea typeface="Cambria Math" panose="02040503050406030204" pitchFamily="18" charset="0"/>
                                        </a:rPr>
                                      </m:ctrlPr>
                                    </m:dPr>
                                    <m:e>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𝐾</m:t>
                                          </m:r>
                                        </m:e>
                                        <m:sub>
                                          <m:r>
                                            <a:rPr lang="de-DE" sz="1400" i="1">
                                              <a:solidFill>
                                                <a:schemeClr val="tx1"/>
                                              </a:solidFill>
                                              <a:latin typeface="Cambria Math" panose="02040503050406030204" pitchFamily="18" charset="0"/>
                                              <a:ea typeface="Cambria Math" panose="02040503050406030204" pitchFamily="18" charset="0"/>
                                            </a:rPr>
                                            <m:t>𝑑𝑣</m:t>
                                          </m:r>
                                        </m:sub>
                                      </m:sSub>
                                      <m:r>
                                        <a:rPr lang="de-DE" sz="1400" i="1">
                                          <a:solidFill>
                                            <a:schemeClr val="tx1"/>
                                          </a:solidFill>
                                          <a:latin typeface="Cambria Math" panose="02040503050406030204" pitchFamily="18" charset="0"/>
                                          <a:ea typeface="Cambria Math" panose="02040503050406030204" pitchFamily="18" charset="0"/>
                                        </a:rPr>
                                        <m:t>∗</m:t>
                                      </m:r>
                                      <m:sSup>
                                        <m:sSupPr>
                                          <m:ctrlPr>
                                            <a:rPr lang="de-DE" sz="1400" i="1">
                                              <a:solidFill>
                                                <a:schemeClr val="tx1"/>
                                              </a:solidFill>
                                              <a:latin typeface="Cambria Math"/>
                                              <a:ea typeface="Cambria Math" panose="02040503050406030204" pitchFamily="18" charset="0"/>
                                            </a:rPr>
                                          </m:ctrlPr>
                                        </m:sSupPr>
                                        <m:e>
                                          <m:r>
                                            <a:rPr lang="de-DE" sz="1400" i="1">
                                              <a:solidFill>
                                                <a:schemeClr val="tx1"/>
                                              </a:solidFill>
                                              <a:latin typeface="Cambria Math" panose="02040503050406030204" pitchFamily="18" charset="0"/>
                                              <a:ea typeface="Cambria Math" panose="02040503050406030204" pitchFamily="18" charset="0"/>
                                            </a:rPr>
                                            <m:t>𝜔</m:t>
                                          </m:r>
                                        </m:e>
                                        <m:sup>
                                          <m:r>
                                            <a:rPr lang="de-DE" sz="1400" i="1">
                                              <a:solidFill>
                                                <a:schemeClr val="tx1"/>
                                              </a:solidFill>
                                              <a:latin typeface="Cambria Math" panose="02040503050406030204" pitchFamily="18" charset="0"/>
                                              <a:ea typeface="Cambria Math" panose="02040503050406030204" pitchFamily="18" charset="0"/>
                                            </a:rPr>
                                            <m:t>2</m:t>
                                          </m:r>
                                        </m:sup>
                                      </m:sSup>
                                      <m:r>
                                        <a:rPr lang="de-DE" sz="1400" b="0" i="1" smtClean="0">
                                          <a:solidFill>
                                            <a:schemeClr val="tx1"/>
                                          </a:solidFill>
                                          <a:latin typeface="Cambria Math"/>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𝑇</m:t>
                                          </m:r>
                                        </m:e>
                                        <m:sub>
                                          <m:r>
                                            <a:rPr lang="de-DE" sz="1400" i="1">
                                              <a:solidFill>
                                                <a:schemeClr val="tx1"/>
                                              </a:solidFill>
                                              <a:latin typeface="Cambria Math" panose="02040503050406030204" pitchFamily="18" charset="0"/>
                                              <a:ea typeface="Cambria Math" panose="02040503050406030204" pitchFamily="18" charset="0"/>
                                            </a:rPr>
                                            <m:t>𝑓</m:t>
                                          </m:r>
                                        </m:sub>
                                      </m:sSub>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𝜔</m:t>
                                      </m:r>
                                    </m:e>
                                  </m:d>
                                  <m:r>
                                    <a:rPr lang="de-DE" sz="1400" b="0" i="1" smtClean="0">
                                      <a:solidFill>
                                        <a:schemeClr val="tx1"/>
                                      </a:solidFill>
                                      <a:latin typeface="Cambria Math"/>
                                      <a:ea typeface="Cambria Math" panose="02040503050406030204" pitchFamily="18" charset="0"/>
                                    </a:rPr>
                                    <m:t>∗(</m:t>
                                  </m:r>
                                  <m:sSub>
                                    <m:sSubPr>
                                      <m:ctrlPr>
                                        <a:rPr lang="de-DE" sz="1400" b="0" i="1" smtClean="0">
                                          <a:solidFill>
                                            <a:schemeClr val="tx1"/>
                                          </a:solidFill>
                                          <a:latin typeface="Cambria Math"/>
                                          <a:ea typeface="Cambria Math" panose="02040503050406030204" pitchFamily="18" charset="0"/>
                                        </a:rPr>
                                      </m:ctrlPr>
                                    </m:sSubPr>
                                    <m:e>
                                      <m:r>
                                        <a:rPr lang="de-DE" sz="1400" b="0" i="1" smtClean="0">
                                          <a:solidFill>
                                            <a:schemeClr val="tx1"/>
                                          </a:solidFill>
                                          <a:latin typeface="Cambria Math"/>
                                          <a:ea typeface="Cambria Math" panose="02040503050406030204" pitchFamily="18" charset="0"/>
                                        </a:rPr>
                                        <m:t>𝑅</m:t>
                                      </m:r>
                                    </m:e>
                                    <m:sub>
                                      <m:r>
                                        <a:rPr lang="de-DE" sz="1400" b="0" i="1" smtClean="0">
                                          <a:solidFill>
                                            <a:schemeClr val="tx1"/>
                                          </a:solidFill>
                                          <a:latin typeface="Cambria Math"/>
                                          <a:ea typeface="Cambria Math" panose="02040503050406030204" pitchFamily="18" charset="0"/>
                                        </a:rPr>
                                        <m:t>𝜗</m:t>
                                      </m:r>
                                      <m:r>
                                        <a:rPr lang="de-DE" sz="1400" b="0" i="1" smtClean="0">
                                          <a:solidFill>
                                            <a:schemeClr val="tx1"/>
                                          </a:solidFill>
                                          <a:latin typeface="Cambria Math"/>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𝐹𝐸</m:t>
                                      </m:r>
                                      <m:r>
                                        <a:rPr lang="de-DE" sz="1400" b="0" i="1" smtClean="0">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𝐴𝐿</m:t>
                                      </m:r>
                                    </m:sub>
                                  </m:sSub>
                                  <m:r>
                                    <a:rPr lang="de-DE" sz="1400" b="0" i="1" smtClean="0">
                                      <a:solidFill>
                                        <a:schemeClr val="tx1"/>
                                      </a:solidFill>
                                      <a:latin typeface="Cambria Math"/>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𝐴𝐿</m:t>
                                      </m:r>
                                      <m:r>
                                        <a:rPr lang="de-DE" sz="1400" i="1">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𝑈</m:t>
                                      </m:r>
                                    </m:sub>
                                  </m:sSub>
                                  <m:r>
                                    <a:rPr lang="de-DE" sz="1400" b="0" i="1" smtClean="0">
                                      <a:solidFill>
                                        <a:schemeClr val="tx1"/>
                                      </a:solidFill>
                                      <a:latin typeface="Cambria Math"/>
                                      <a:ea typeface="Cambria Math" panose="02040503050406030204" pitchFamily="18" charset="0"/>
                                    </a:rPr>
                                    <m:t>)</m:t>
                                  </m:r>
                                </m:num>
                                <m:den>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𝑅</m:t>
                                      </m:r>
                                    </m:e>
                                    <m:sub>
                                      <m:r>
                                        <a:rPr lang="en-US" sz="1400" i="1">
                                          <a:solidFill>
                                            <a:schemeClr val="tx1"/>
                                          </a:solidFill>
                                          <a:latin typeface="Cambria Math"/>
                                          <a:ea typeface="Cambria Math"/>
                                        </a:rPr>
                                        <m:t>𝜗</m:t>
                                      </m:r>
                                      <m:r>
                                        <a:rPr lang="de-DE" sz="1400" i="1">
                                          <a:solidFill>
                                            <a:schemeClr val="tx1"/>
                                          </a:solidFill>
                                          <a:latin typeface="Cambria Math"/>
                                          <a:ea typeface="Cambria Math"/>
                                        </a:rPr>
                                        <m:t> </m:t>
                                      </m:r>
                                      <m:r>
                                        <a:rPr lang="de-DE" sz="1400" i="1">
                                          <a:solidFill>
                                            <a:schemeClr val="tx1"/>
                                          </a:solidFill>
                                          <a:latin typeface="Cambria Math"/>
                                          <a:ea typeface="Cambria Math"/>
                                        </a:rPr>
                                        <m:t>𝑀𝑜𝑡𝑜𝑟</m:t>
                                      </m:r>
                                    </m:sub>
                                  </m:sSub>
                                </m:den>
                              </m:f>
                            </m:e>
                          </m:rad>
                        </m:e>
                      </m:d>
                      <m:r>
                        <a:rPr lang="de-DE" sz="1400" i="1">
                          <a:solidFill>
                            <a:schemeClr val="tx1"/>
                          </a:solidFill>
                          <a:latin typeface="Cambria Math" panose="02040503050406030204" pitchFamily="18" charset="0"/>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𝐾</m:t>
                          </m:r>
                        </m:e>
                        <m:sub>
                          <m:r>
                            <a:rPr lang="de-DE" sz="1400" i="1">
                              <a:solidFill>
                                <a:schemeClr val="tx1"/>
                              </a:solidFill>
                              <a:latin typeface="Cambria Math" panose="02040503050406030204" pitchFamily="18" charset="0"/>
                              <a:ea typeface="Cambria Math" panose="02040503050406030204" pitchFamily="18" charset="0"/>
                            </a:rPr>
                            <m:t>𝑑𝑣</m:t>
                          </m:r>
                        </m:sub>
                      </m:sSub>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𝜔</m:t>
                      </m:r>
                      <m:r>
                        <a:rPr lang="de-DE" sz="1400" i="1">
                          <a:solidFill>
                            <a:schemeClr val="tx1"/>
                          </a:solidFill>
                          <a:latin typeface="Cambria Math" panose="02040503050406030204" pitchFamily="18" charset="0"/>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𝑇</m:t>
                          </m:r>
                        </m:e>
                        <m:sub>
                          <m:r>
                            <a:rPr lang="de-DE" sz="1400" i="1">
                              <a:solidFill>
                                <a:schemeClr val="tx1"/>
                              </a:solidFill>
                              <a:latin typeface="Cambria Math" panose="02040503050406030204" pitchFamily="18" charset="0"/>
                              <a:ea typeface="Cambria Math" panose="02040503050406030204" pitchFamily="18" charset="0"/>
                            </a:rPr>
                            <m:t>𝑓</m:t>
                          </m:r>
                        </m:sub>
                      </m:sSub>
                    </m:oMath>
                  </m:oMathPara>
                </a14:m>
                <a:endParaRPr lang="de-DE" sz="1400" i="1" dirty="0">
                  <a:solidFill>
                    <a:schemeClr val="tx1"/>
                  </a:solidFill>
                  <a:latin typeface="Cambria Math" panose="02040503050406030204" pitchFamily="18" charset="0"/>
                  <a:ea typeface="Cambria Math" panose="02040503050406030204" pitchFamily="18" charset="0"/>
                </a:endParaRPr>
              </a:p>
              <a:p>
                <a:pPr marL="0" indent="0"/>
                <a:endParaRPr lang="de-DE" sz="1400" i="1" dirty="0">
                  <a:solidFill>
                    <a:schemeClr val="tx1"/>
                  </a:solidFill>
                  <a:latin typeface="Cambria Math" panose="02040503050406030204" pitchFamily="18" charset="0"/>
                  <a:ea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𝑀</m:t>
                          </m:r>
                        </m:e>
                        <m:sub>
                          <m:r>
                            <a:rPr lang="de-DE" sz="1400" i="1">
                              <a:solidFill>
                                <a:schemeClr val="tx1"/>
                              </a:solidFill>
                              <a:latin typeface="Cambria Math" panose="02040503050406030204" pitchFamily="18" charset="0"/>
                              <a:ea typeface="Cambria Math" panose="02040503050406030204" pitchFamily="18" charset="0"/>
                            </a:rPr>
                            <m:t>𝑆</m:t>
                          </m:r>
                          <m:r>
                            <a:rPr lang="de-DE" sz="1400" i="1">
                              <a:solidFill>
                                <a:schemeClr val="tx1"/>
                              </a:solidFill>
                              <a:latin typeface="Cambria Math" panose="02040503050406030204" pitchFamily="18" charset="0"/>
                              <a:ea typeface="Cambria Math" panose="02040503050406030204" pitchFamily="18" charset="0"/>
                            </a:rPr>
                            <m:t>1 100</m:t>
                          </m:r>
                          <m:r>
                            <a:rPr lang="de-DE" sz="1400" i="1">
                              <a:solidFill>
                                <a:schemeClr val="tx1"/>
                              </a:solidFill>
                              <a:latin typeface="Cambria Math" panose="02040503050406030204" pitchFamily="18" charset="0"/>
                              <a:ea typeface="Cambria Math" panose="02040503050406030204" pitchFamily="18" charset="0"/>
                            </a:rPr>
                            <m:t>𝐾</m:t>
                          </m:r>
                        </m:sub>
                      </m:sSub>
                      <m:d>
                        <m:dPr>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𝜔</m:t>
                          </m:r>
                        </m:e>
                      </m:d>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𝑆</m:t>
                      </m:r>
                      <m:r>
                        <a:rPr lang="de-DE" sz="1400" i="1">
                          <a:solidFill>
                            <a:schemeClr val="tx1"/>
                          </a:solidFill>
                          <a:latin typeface="Cambria Math" panose="02040503050406030204" pitchFamily="18" charset="0"/>
                          <a:ea typeface="Cambria Math" panose="02040503050406030204" pitchFamily="18" charset="0"/>
                        </a:rPr>
                        <m:t>1 </m:t>
                      </m:r>
                      <m:r>
                        <a:rPr lang="de-DE" sz="1400" i="1">
                          <a:solidFill>
                            <a:schemeClr val="tx1"/>
                          </a:solidFill>
                          <a:latin typeface="Cambria Math" panose="02040503050406030204" pitchFamily="18" charset="0"/>
                          <a:ea typeface="Cambria Math" panose="02040503050406030204" pitchFamily="18" charset="0"/>
                        </a:rPr>
                        <m:t>𝐾𝑒𝑛𝑛𝑙𝑖𝑛𝑖𝑒</m:t>
                      </m:r>
                      <m:r>
                        <a:rPr lang="de-DE" sz="1400" i="1">
                          <a:solidFill>
                            <a:schemeClr val="tx1"/>
                          </a:solidFill>
                          <a:latin typeface="Cambria Math" panose="02040503050406030204" pitchFamily="18" charset="0"/>
                          <a:ea typeface="Cambria Math" panose="02040503050406030204" pitchFamily="18" charset="0"/>
                        </a:rPr>
                        <m:t> 100%</m:t>
                      </m:r>
                      <m:r>
                        <a:rPr lang="de-DE" sz="1400" i="1">
                          <a:solidFill>
                            <a:schemeClr val="tx1"/>
                          </a:solidFill>
                          <a:latin typeface="Cambria Math" panose="02040503050406030204" pitchFamily="18" charset="0"/>
                          <a:ea typeface="Cambria Math" panose="02040503050406030204" pitchFamily="18" charset="0"/>
                        </a:rPr>
                        <m:t>𝐸𝐷</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𝑏𝑒𝑖</m:t>
                      </m:r>
                      <m:r>
                        <a:rPr lang="de-DE" sz="1400" i="1">
                          <a:solidFill>
                            <a:schemeClr val="tx1"/>
                          </a:solidFill>
                          <a:latin typeface="Cambria Math" panose="02040503050406030204" pitchFamily="18" charset="0"/>
                          <a:ea typeface="Cambria Math" panose="02040503050406030204" pitchFamily="18" charset="0"/>
                        </a:rPr>
                        <m:t> 100</m:t>
                      </m:r>
                      <m:r>
                        <a:rPr lang="de-DE" sz="1400" i="1">
                          <a:solidFill>
                            <a:schemeClr val="tx1"/>
                          </a:solidFill>
                          <a:latin typeface="Cambria Math" panose="02040503050406030204" pitchFamily="18" charset="0"/>
                          <a:ea typeface="Cambria Math" panose="02040503050406030204" pitchFamily="18" charset="0"/>
                        </a:rPr>
                        <m:t>𝐾</m:t>
                      </m:r>
                      <m:r>
                        <a:rPr lang="de-DE" sz="1400" i="1">
                          <a:solidFill>
                            <a:schemeClr val="tx1"/>
                          </a:solidFill>
                          <a:latin typeface="Cambria Math" panose="02040503050406030204" pitchFamily="18" charset="0"/>
                          <a:ea typeface="Cambria Math" panose="02040503050406030204" pitchFamily="18" charset="0"/>
                        </a:rPr>
                        <m:t> Ü</m:t>
                      </m:r>
                      <m:r>
                        <a:rPr lang="de-DE" sz="1400" i="1">
                          <a:solidFill>
                            <a:schemeClr val="tx1"/>
                          </a:solidFill>
                          <a:latin typeface="Cambria Math" panose="02040503050406030204" pitchFamily="18" charset="0"/>
                          <a:ea typeface="Cambria Math" panose="02040503050406030204" pitchFamily="18" charset="0"/>
                        </a:rPr>
                        <m:t>𝑏𝑒𝑟𝑡𝑒𝑚𝑝𝑒𝑟𝑎𝑡𝑢𝑟</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𝑁𝑚</m:t>
                      </m:r>
                      <m:r>
                        <a:rPr lang="de-DE" sz="1400" i="1">
                          <a:solidFill>
                            <a:schemeClr val="tx1"/>
                          </a:solidFill>
                          <a:latin typeface="Cambria Math" panose="02040503050406030204" pitchFamily="18" charset="0"/>
                          <a:ea typeface="Cambria Math" panose="02040503050406030204" pitchFamily="18" charset="0"/>
                        </a:rPr>
                        <m:t>]</m:t>
                      </m:r>
                    </m:oMath>
                  </m:oMathPara>
                </a14:m>
                <a:endParaRPr lang="de-DE" sz="1400" dirty="0">
                  <a:solidFill>
                    <a:schemeClr val="tx1"/>
                  </a:solidFill>
                  <a:latin typeface="Cambria Math" panose="02040503050406030204" pitchFamily="18" charset="0"/>
                  <a:ea typeface="Cambria Math" panose="02040503050406030204" pitchFamily="18" charset="0"/>
                </a:endParaRPr>
              </a:p>
              <a:p>
                <a:pPr marL="223837" indent="-223837"/>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𝐾𝑇</m:t>
                        </m:r>
                      </m:e>
                      <m:sub>
                        <m:r>
                          <a:rPr lang="de-DE" sz="1400" i="1">
                            <a:solidFill>
                              <a:schemeClr val="tx1"/>
                            </a:solidFill>
                            <a:latin typeface="Cambria Math" panose="02040503050406030204" pitchFamily="18" charset="0"/>
                            <a:ea typeface="Cambria Math" panose="02040503050406030204" pitchFamily="18" charset="0"/>
                          </a:rPr>
                          <m:t>𝑖𝑛𝑛𝑒𝑛</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h𝑜𝑡</m:t>
                        </m:r>
                      </m:sub>
                    </m:sSub>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𝑖𝑛𝑛𝑒𝑟𝑒</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𝐷𝑟𝑒h𝑚𝑜𝑚𝑒𝑛𝑡𝑘𝑜𝑛𝑠𝑡𝑎𝑛𝑡𝑒</m:t>
                    </m:r>
                    <m:r>
                      <a:rPr lang="de-DE" sz="1400" i="1">
                        <a:solidFill>
                          <a:schemeClr val="tx1"/>
                        </a:solidFill>
                        <a:latin typeface="Cambria Math" panose="02040503050406030204" pitchFamily="18" charset="0"/>
                        <a:ea typeface="Cambria Math" panose="02040503050406030204" pitchFamily="18" charset="0"/>
                      </a:rPr>
                      <m:t> 100</m:t>
                    </m:r>
                    <m:r>
                      <a:rPr lang="de-DE" sz="1400" b="0" i="1" smtClean="0">
                        <a:solidFill>
                          <a:schemeClr val="tx1"/>
                        </a:solidFill>
                        <a:latin typeface="Cambria Math"/>
                        <a:ea typeface="Cambria Math" panose="02040503050406030204" pitchFamily="18" charset="0"/>
                      </a:rPr>
                      <m:t>𝐾</m:t>
                    </m:r>
                    <m:r>
                      <a:rPr lang="de-DE" sz="1400" b="0" i="1" smtClean="0">
                        <a:solidFill>
                          <a:schemeClr val="tx1"/>
                        </a:solidFill>
                        <a:latin typeface="Cambria Math"/>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f>
                          <m:fPr>
                            <m:ctrlPr>
                              <a:rPr lang="de-DE" sz="1400" i="1">
                                <a:solidFill>
                                  <a:schemeClr val="tx1"/>
                                </a:solidFill>
                                <a:latin typeface="Cambria Math"/>
                                <a:ea typeface="Cambria Math" panose="02040503050406030204" pitchFamily="18" charset="0"/>
                              </a:rPr>
                            </m:ctrlPr>
                          </m:fPr>
                          <m:num>
                            <m:r>
                              <a:rPr lang="de-DE" sz="1400" i="1">
                                <a:solidFill>
                                  <a:schemeClr val="tx1"/>
                                </a:solidFill>
                                <a:latin typeface="Cambria Math" panose="02040503050406030204" pitchFamily="18" charset="0"/>
                                <a:ea typeface="Cambria Math" panose="02040503050406030204" pitchFamily="18" charset="0"/>
                              </a:rPr>
                              <m:t>𝑁𝑚</m:t>
                            </m:r>
                          </m:num>
                          <m:den>
                            <m:r>
                              <a:rPr lang="de-DE" sz="1400" i="1">
                                <a:solidFill>
                                  <a:schemeClr val="tx1"/>
                                </a:solidFill>
                                <a:latin typeface="Cambria Math" panose="02040503050406030204" pitchFamily="18" charset="0"/>
                                <a:ea typeface="Cambria Math" panose="02040503050406030204" pitchFamily="18" charset="0"/>
                              </a:rPr>
                              <m:t>𝐴</m:t>
                            </m:r>
                          </m:den>
                        </m:f>
                      </m:e>
                    </m:d>
                    <m:r>
                      <a:rPr lang="de-DE" sz="1400" b="0" i="1" smtClean="0">
                        <a:solidFill>
                          <a:schemeClr val="tx1"/>
                        </a:solidFill>
                        <a:latin typeface="Cambria Math"/>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m:t>
                    </m:r>
                    <m:f>
                      <m:fPr>
                        <m:ctrlPr>
                          <a:rPr lang="de-DE" sz="1400" i="1">
                            <a:solidFill>
                              <a:schemeClr val="tx1"/>
                            </a:solidFill>
                            <a:latin typeface="Cambria Math"/>
                            <a:ea typeface="Cambria Math" panose="02040503050406030204" pitchFamily="18" charset="0"/>
                          </a:rPr>
                        </m:ctrlPr>
                      </m:fPr>
                      <m:num>
                        <m:rad>
                          <m:radPr>
                            <m:degHide m:val="on"/>
                            <m:ctrlPr>
                              <a:rPr lang="de-DE" sz="1400" i="1">
                                <a:solidFill>
                                  <a:schemeClr val="tx1"/>
                                </a:solidFill>
                                <a:latin typeface="Cambria Math"/>
                                <a:ea typeface="Cambria Math" panose="02040503050406030204" pitchFamily="18" charset="0"/>
                              </a:rPr>
                            </m:ctrlPr>
                          </m:radPr>
                          <m:deg/>
                          <m:e>
                            <m:r>
                              <a:rPr lang="de-DE" sz="1400" i="1">
                                <a:solidFill>
                                  <a:schemeClr val="tx1"/>
                                </a:solidFill>
                                <a:latin typeface="Cambria Math" panose="02040503050406030204" pitchFamily="18" charset="0"/>
                                <a:ea typeface="Cambria Math" panose="02040503050406030204" pitchFamily="18" charset="0"/>
                              </a:rPr>
                              <m:t>3</m:t>
                            </m:r>
                          </m:e>
                        </m:rad>
                      </m:num>
                      <m:den>
                        <m:r>
                          <a:rPr lang="de-DE" sz="1400" i="1">
                            <a:solidFill>
                              <a:schemeClr val="tx1"/>
                            </a:solidFill>
                            <a:latin typeface="Cambria Math" panose="02040503050406030204" pitchFamily="18" charset="0"/>
                            <a:ea typeface="Cambria Math" panose="02040503050406030204" pitchFamily="18" charset="0"/>
                          </a:rPr>
                          <m:t>2</m:t>
                        </m:r>
                        <m:r>
                          <a:rPr lang="de-DE" sz="1400" i="1">
                            <a:solidFill>
                              <a:schemeClr val="tx1"/>
                            </a:solidFill>
                            <a:latin typeface="Cambria Math" panose="02040503050406030204" pitchFamily="18" charset="0"/>
                            <a:ea typeface="Cambria Math" panose="02040503050406030204" pitchFamily="18" charset="0"/>
                          </a:rPr>
                          <m:t>𝜋</m:t>
                        </m:r>
                      </m:den>
                    </m:f>
                    <m:r>
                      <a:rPr lang="de-DE" sz="1400" i="1">
                        <a:solidFill>
                          <a:schemeClr val="tx1"/>
                        </a:solidFill>
                        <a:latin typeface="Cambria Math" panose="02040503050406030204" pitchFamily="18" charset="0"/>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𝐾𝐸</m:t>
                        </m:r>
                      </m:e>
                      <m:sub>
                        <m:r>
                          <a:rPr lang="de-DE" sz="1400" i="1">
                            <a:solidFill>
                              <a:schemeClr val="tx1"/>
                            </a:solidFill>
                            <a:latin typeface="Cambria Math" panose="02040503050406030204" pitchFamily="18" charset="0"/>
                            <a:ea typeface="Cambria Math" panose="02040503050406030204" pitchFamily="18" charset="0"/>
                          </a:rPr>
                          <m:t>𝑝h</m:t>
                        </m:r>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𝑝h</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h𝑜𝑡</m:t>
                        </m:r>
                      </m:sub>
                    </m:sSub>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𝑉𝑠</m:t>
                    </m:r>
                    <m:r>
                      <a:rPr lang="de-DE" sz="1400" i="1">
                        <a:solidFill>
                          <a:schemeClr val="tx1"/>
                        </a:solidFill>
                        <a:latin typeface="Cambria Math" panose="02040503050406030204" pitchFamily="18" charset="0"/>
                        <a:ea typeface="Cambria Math" panose="02040503050406030204" pitchFamily="18" charset="0"/>
                      </a:rPr>
                      <m:t>]</m:t>
                    </m:r>
                  </m:oMath>
                </a14:m>
                <a:r>
                  <a:rPr lang="de-DE" sz="1400" dirty="0">
                    <a:solidFill>
                      <a:schemeClr val="tx1"/>
                    </a:solidFill>
                    <a:latin typeface="Cambria Math" panose="02040503050406030204" pitchFamily="18" charset="0"/>
                    <a:ea typeface="Cambria Math" panose="02040503050406030204" pitchFamily="18" charset="0"/>
                  </a:rPr>
                  <a:t> </a:t>
                </a:r>
              </a:p>
              <a:p>
                <a:pPr marL="223837" indent="-223837"/>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𝑅</m:t>
                        </m:r>
                      </m:e>
                      <m:sub>
                        <m:r>
                          <a:rPr lang="de-DE" sz="1400" i="1">
                            <a:solidFill>
                              <a:schemeClr val="tx1"/>
                            </a:solidFill>
                            <a:latin typeface="Cambria Math" panose="02040503050406030204" pitchFamily="18" charset="0"/>
                            <a:ea typeface="Cambria Math" panose="02040503050406030204" pitchFamily="18" charset="0"/>
                          </a:rPr>
                          <m:t>h𝑜𝑡</m:t>
                        </m:r>
                        <m:r>
                          <a:rPr lang="de-DE" sz="1400" i="1">
                            <a:solidFill>
                              <a:schemeClr val="tx1"/>
                            </a:solidFill>
                            <a:latin typeface="Cambria Math"/>
                            <a:ea typeface="Cambria Math" panose="02040503050406030204" pitchFamily="18" charset="0"/>
                          </a:rPr>
                          <m:t> </m:t>
                        </m:r>
                        <m:r>
                          <a:rPr lang="de-DE" sz="1400" i="1">
                            <a:solidFill>
                              <a:schemeClr val="tx1"/>
                            </a:solidFill>
                            <a:latin typeface="Cambria Math"/>
                            <a:ea typeface="Cambria Math" panose="02040503050406030204" pitchFamily="18" charset="0"/>
                          </a:rPr>
                          <m:t>𝑝h</m:t>
                        </m:r>
                      </m:sub>
                    </m:sSub>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𝑊𝑖𝑐𝑘𝑙𝑢𝑛𝑔𝑠𝑤𝑖𝑑𝑒𝑟𝑠𝑡𝑎𝑛𝑑</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𝑒𝑖𝑛𝑒𝑟</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𝑃h𝑎𝑠𝑒</m:t>
                    </m:r>
                    <m:r>
                      <a:rPr lang="de-DE" sz="1400" i="1">
                        <a:solidFill>
                          <a:schemeClr val="tx1"/>
                        </a:solidFill>
                        <a:latin typeface="Cambria Math" panose="02040503050406030204" pitchFamily="18" charset="0"/>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Ω</m:t>
                        </m:r>
                      </m:e>
                    </m:d>
                  </m:oMath>
                </a14:m>
                <a:r>
                  <a:rPr lang="de-DE" sz="1400" dirty="0">
                    <a:solidFill>
                      <a:schemeClr val="tx1"/>
                    </a:solidFill>
                    <a:latin typeface="Cambria Math" panose="02040503050406030204" pitchFamily="18" charset="0"/>
                    <a:ea typeface="Cambria Math" panose="02040503050406030204" pitchFamily="18" charset="0"/>
                  </a:rPr>
                  <a:t> </a:t>
                </a:r>
              </a:p>
              <a:p>
                <a:pPr marL="223837" indent="-223837"/>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𝑅</m:t>
                        </m:r>
                      </m:e>
                      <m:sub>
                        <m:r>
                          <a:rPr lang="en-US" sz="1400" i="1">
                            <a:solidFill>
                              <a:schemeClr val="tx1"/>
                            </a:solidFill>
                            <a:latin typeface="Cambria Math"/>
                            <a:ea typeface="Cambria Math"/>
                          </a:rPr>
                          <m:t>𝜗</m:t>
                        </m:r>
                        <m:r>
                          <a:rPr lang="de-DE" sz="1400" i="1">
                            <a:solidFill>
                              <a:schemeClr val="tx1"/>
                            </a:solidFill>
                            <a:latin typeface="Cambria Math"/>
                            <a:ea typeface="Cambria Math"/>
                          </a:rPr>
                          <m:t> </m:t>
                        </m:r>
                        <m:r>
                          <a:rPr lang="de-DE" sz="1400" i="1">
                            <a:solidFill>
                              <a:schemeClr val="tx1"/>
                            </a:solidFill>
                            <a:latin typeface="Cambria Math"/>
                            <a:ea typeface="Cambria Math"/>
                          </a:rPr>
                          <m:t>𝑀𝑜𝑡𝑜𝑟</m:t>
                        </m:r>
                      </m:sub>
                    </m:sSub>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𝑡h𝑒𝑟𝑚𝑖𝑠𝑐h𝑒𝑟</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𝑊𝑖𝑑𝑒𝑟𝑠𝑡𝑎𝑛𝑑</m:t>
                    </m:r>
                    <m:r>
                      <a:rPr lang="de-DE" sz="1400" i="1">
                        <a:solidFill>
                          <a:schemeClr val="tx1"/>
                        </a:solidFill>
                        <a:latin typeface="Cambria Math" panose="02040503050406030204" pitchFamily="18" charset="0"/>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𝐾</m:t>
                        </m:r>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𝑊</m:t>
                        </m:r>
                      </m:e>
                    </m:d>
                  </m:oMath>
                </a14:m>
                <a:r>
                  <a:rPr lang="de-DE" sz="1400" dirty="0" smtClean="0">
                    <a:solidFill>
                      <a:schemeClr val="tx1"/>
                    </a:solidFill>
                    <a:latin typeface="Cambria Math" panose="02040503050406030204" pitchFamily="18" charset="0"/>
                    <a:ea typeface="Cambria Math" panose="02040503050406030204" pitchFamily="18" charset="0"/>
                  </a:rPr>
                  <a:t>    = </a:t>
                </a:r>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𝐶𝑈</m:t>
                            </m:r>
                            <m:r>
                              <a:rPr lang="de-DE" sz="1400" i="1">
                                <a:solidFill>
                                  <a:schemeClr val="tx1"/>
                                </a:solidFill>
                                <a:latin typeface="Cambria Math"/>
                                <a:ea typeface="Cambria Math" panose="02040503050406030204" pitchFamily="18" charset="0"/>
                              </a:rPr>
                              <m:t>−</m:t>
                            </m:r>
                            <m:r>
                              <a:rPr lang="de-DE" sz="1400" i="1">
                                <a:solidFill>
                                  <a:schemeClr val="tx1"/>
                                </a:solidFill>
                                <a:latin typeface="Cambria Math"/>
                                <a:ea typeface="Cambria Math" panose="02040503050406030204" pitchFamily="18" charset="0"/>
                              </a:rPr>
                              <m:t>𝑈</m:t>
                            </m:r>
                          </m:sub>
                        </m:sSub>
                        <m:r>
                          <a:rPr lang="de-DE" sz="1400" b="0" i="1" smtClean="0">
                            <a:solidFill>
                              <a:schemeClr val="tx1"/>
                            </a:solidFill>
                            <a:latin typeface="Cambria Math"/>
                            <a:ea typeface="Cambria Math" panose="02040503050406030204" pitchFamily="18" charset="0"/>
                          </a:rPr>
                          <m:t>  =  </m:t>
                        </m:r>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𝐶𝑈</m:t>
                        </m:r>
                        <m:r>
                          <a:rPr lang="de-DE" sz="1400" i="1">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𝐹𝐸</m:t>
                        </m:r>
                      </m:sub>
                    </m:sSub>
                    <m:r>
                      <a:rPr lang="de-DE" sz="1400" i="1">
                        <a:solidFill>
                          <a:schemeClr val="tx1"/>
                        </a:solidFill>
                        <a:latin typeface="Cambria Math"/>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i="1">
                            <a:solidFill>
                              <a:schemeClr val="tx1"/>
                            </a:solidFill>
                            <a:latin typeface="Cambria Math"/>
                            <a:ea typeface="Cambria Math" panose="02040503050406030204" pitchFamily="18" charset="0"/>
                          </a:rPr>
                          <m:t>𝐹𝐸</m:t>
                        </m:r>
                        <m:r>
                          <a:rPr lang="de-DE" sz="1400" i="1">
                            <a:solidFill>
                              <a:schemeClr val="tx1"/>
                            </a:solidFill>
                            <a:latin typeface="Cambria Math"/>
                            <a:ea typeface="Cambria Math" panose="02040503050406030204" pitchFamily="18" charset="0"/>
                          </a:rPr>
                          <m:t>−</m:t>
                        </m:r>
                        <m:r>
                          <a:rPr lang="de-DE" sz="1400" i="1">
                            <a:solidFill>
                              <a:schemeClr val="tx1"/>
                            </a:solidFill>
                            <a:latin typeface="Cambria Math"/>
                            <a:ea typeface="Cambria Math" panose="02040503050406030204" pitchFamily="18" charset="0"/>
                          </a:rPr>
                          <m:t>𝐴𝐿</m:t>
                        </m:r>
                      </m:sub>
                    </m:sSub>
                    <m:r>
                      <a:rPr lang="de-DE" sz="1400" i="1">
                        <a:solidFill>
                          <a:schemeClr val="tx1"/>
                        </a:solidFill>
                        <a:latin typeface="Cambria Math"/>
                        <a:ea typeface="Cambria Math" panose="02040503050406030204" pitchFamily="18" charset="0"/>
                      </a:rPr>
                      <m:t>+</m:t>
                    </m:r>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i="1">
                            <a:solidFill>
                              <a:schemeClr val="tx1"/>
                            </a:solidFill>
                            <a:latin typeface="Cambria Math"/>
                            <a:ea typeface="Cambria Math" panose="02040503050406030204" pitchFamily="18" charset="0"/>
                          </a:rPr>
                          <m:t>𝐴𝐿</m:t>
                        </m:r>
                        <m:r>
                          <a:rPr lang="de-DE" sz="1400" i="1">
                            <a:solidFill>
                              <a:schemeClr val="tx1"/>
                            </a:solidFill>
                            <a:latin typeface="Cambria Math"/>
                            <a:ea typeface="Cambria Math" panose="02040503050406030204" pitchFamily="18" charset="0"/>
                          </a:rPr>
                          <m:t>−</m:t>
                        </m:r>
                        <m:r>
                          <a:rPr lang="de-DE" sz="1400" i="1">
                            <a:solidFill>
                              <a:schemeClr val="tx1"/>
                            </a:solidFill>
                            <a:latin typeface="Cambria Math"/>
                            <a:ea typeface="Cambria Math" panose="02040503050406030204" pitchFamily="18" charset="0"/>
                          </a:rPr>
                          <m:t>𝑈</m:t>
                        </m:r>
                      </m:sub>
                    </m:sSub>
                  </m:oMath>
                </a14:m>
                <a:endParaRPr lang="de-DE" sz="1400" i="1" dirty="0" smtClean="0">
                  <a:solidFill>
                    <a:schemeClr val="tx1"/>
                  </a:solidFill>
                  <a:latin typeface="Cambria Math"/>
                  <a:ea typeface="Cambria Math" panose="02040503050406030204" pitchFamily="18" charset="0"/>
                </a:endParaRPr>
              </a:p>
              <a:p>
                <a:pPr marL="0" indent="0"/>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i="1">
                            <a:solidFill>
                              <a:schemeClr val="tx1"/>
                            </a:solidFill>
                            <a:latin typeface="Cambria Math"/>
                            <a:ea typeface="Cambria Math" panose="02040503050406030204" pitchFamily="18" charset="0"/>
                          </a:rPr>
                          <m:t>𝐶𝑈</m:t>
                        </m:r>
                        <m:r>
                          <a:rPr lang="de-DE" sz="1400" i="1">
                            <a:solidFill>
                              <a:schemeClr val="tx1"/>
                            </a:solidFill>
                            <a:latin typeface="Cambria Math"/>
                            <a:ea typeface="Cambria Math" panose="02040503050406030204" pitchFamily="18" charset="0"/>
                          </a:rPr>
                          <m:t>−</m:t>
                        </m:r>
                        <m:r>
                          <a:rPr lang="de-DE" sz="1400" i="1">
                            <a:solidFill>
                              <a:schemeClr val="tx1"/>
                            </a:solidFill>
                            <a:latin typeface="Cambria Math"/>
                            <a:ea typeface="Cambria Math" panose="02040503050406030204" pitchFamily="18" charset="0"/>
                          </a:rPr>
                          <m:t>𝐹𝐸</m:t>
                        </m:r>
                      </m:sub>
                    </m:sSub>
                  </m:oMath>
                </a14:m>
                <a:r>
                  <a:rPr lang="de-DE" sz="1400" i="1" dirty="0" smtClean="0">
                    <a:solidFill>
                      <a:schemeClr val="tx1"/>
                    </a:solidFill>
                    <a:latin typeface="Cambria Math"/>
                    <a:ea typeface="Cambria Math" panose="02040503050406030204" pitchFamily="18" charset="0"/>
                  </a:rPr>
                  <a:t>	 </a:t>
                </a:r>
                <a:r>
                  <a:rPr lang="de-DE" sz="1400" dirty="0" smtClean="0">
                    <a:solidFill>
                      <a:schemeClr val="tx1"/>
                    </a:solidFill>
                    <a:latin typeface="Cambria Math"/>
                    <a:ea typeface="Cambria Math" panose="02040503050406030204" pitchFamily="18" charset="0"/>
                  </a:rPr>
                  <a:t>=</a:t>
                </a:r>
                <a:r>
                  <a:rPr lang="de-DE" sz="1400" dirty="0" smtClean="0">
                    <a:solidFill>
                      <a:schemeClr val="tx1"/>
                    </a:solidFill>
                    <a:ea typeface="Cambria Math" panose="02040503050406030204" pitchFamily="18" charset="0"/>
                  </a:rPr>
                  <a:t> </a:t>
                </a:r>
                <a14:m>
                  <m:oMath xmlns:m="http://schemas.openxmlformats.org/officeDocument/2006/math">
                    <m:r>
                      <a:rPr lang="de-DE" sz="1400" i="1">
                        <a:solidFill>
                          <a:schemeClr val="tx1"/>
                        </a:solidFill>
                        <a:latin typeface="Cambria Math" panose="02040503050406030204" pitchFamily="18" charset="0"/>
                        <a:ea typeface="Cambria Math" panose="02040503050406030204" pitchFamily="18" charset="0"/>
                      </a:rPr>
                      <m:t>𝑡h𝑒𝑟𝑚𝑖𝑠𝑐h𝑒𝑟</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𝑊𝑖𝑑𝑒𝑟𝑠𝑡𝑎𝑛𝑑</m:t>
                    </m:r>
                    <m:r>
                      <a:rPr lang="de-DE" sz="1400" i="1">
                        <a:solidFill>
                          <a:schemeClr val="tx1"/>
                        </a:solidFill>
                        <a:latin typeface="Cambria Math" panose="02040503050406030204" pitchFamily="18" charset="0"/>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𝐶𝑈</m:t>
                    </m:r>
                    <m:r>
                      <a:rPr lang="de-DE" sz="1400" b="0" i="1" smtClean="0">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𝐹𝐸</m:t>
                    </m:r>
                    <m:r>
                      <a:rPr lang="de-DE" sz="1400" b="0" i="1" smtClean="0">
                        <a:solidFill>
                          <a:schemeClr val="tx1"/>
                        </a:solidFill>
                        <a:latin typeface="Cambria Math"/>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𝐾</m:t>
                        </m:r>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𝑊</m:t>
                        </m:r>
                      </m:e>
                    </m:d>
                  </m:oMath>
                </a14:m>
                <a:endParaRPr lang="de-DE" sz="1400" i="1" dirty="0">
                  <a:solidFill>
                    <a:schemeClr val="tx1"/>
                  </a:solidFill>
                  <a:latin typeface="Cambria Math"/>
                  <a:ea typeface="Cambria Math" panose="02040503050406030204" pitchFamily="18" charset="0"/>
                </a:endParaRPr>
              </a:p>
              <a:p>
                <a:pPr marL="223837" indent="-223837"/>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𝐹𝐸</m:t>
                        </m:r>
                        <m:r>
                          <a:rPr lang="de-DE" sz="1400" i="1">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𝐴𝐿</m:t>
                        </m:r>
                      </m:sub>
                    </m:sSub>
                  </m:oMath>
                </a14:m>
                <a:r>
                  <a:rPr lang="de-DE" sz="1400" i="1" dirty="0">
                    <a:solidFill>
                      <a:schemeClr val="tx1"/>
                    </a:solidFill>
                    <a:latin typeface="Cambria Math"/>
                    <a:ea typeface="Cambria Math" panose="02040503050406030204" pitchFamily="18" charset="0"/>
                  </a:rPr>
                  <a:t>	 </a:t>
                </a:r>
                <a:r>
                  <a:rPr lang="de-DE" sz="1400" dirty="0">
                    <a:solidFill>
                      <a:schemeClr val="tx1"/>
                    </a:solidFill>
                    <a:latin typeface="Cambria Math"/>
                    <a:ea typeface="Cambria Math" panose="02040503050406030204" pitchFamily="18" charset="0"/>
                  </a:rPr>
                  <a:t>=</a:t>
                </a:r>
                <a:r>
                  <a:rPr lang="de-DE" sz="1400" dirty="0">
                    <a:solidFill>
                      <a:schemeClr val="tx1"/>
                    </a:solidFill>
                    <a:ea typeface="Cambria Math" panose="02040503050406030204" pitchFamily="18" charset="0"/>
                  </a:rPr>
                  <a:t> </a:t>
                </a:r>
                <a14:m>
                  <m:oMath xmlns:m="http://schemas.openxmlformats.org/officeDocument/2006/math">
                    <m:r>
                      <a:rPr lang="de-DE" sz="1400" i="1">
                        <a:solidFill>
                          <a:schemeClr val="tx1"/>
                        </a:solidFill>
                        <a:latin typeface="Cambria Math" panose="02040503050406030204" pitchFamily="18" charset="0"/>
                        <a:ea typeface="Cambria Math" panose="02040503050406030204" pitchFamily="18" charset="0"/>
                      </a:rPr>
                      <m:t>𝑡h𝑒𝑟𝑚𝑖𝑠𝑐h𝑒𝑟</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𝑊𝑖𝑑𝑒𝑟𝑠𝑡𝑎𝑛𝑑</m:t>
                    </m:r>
                    <m:r>
                      <a:rPr lang="de-DE" sz="1400" i="1">
                        <a:solidFill>
                          <a:schemeClr val="tx1"/>
                        </a:solidFill>
                        <a:latin typeface="Cambria Math" panose="02040503050406030204" pitchFamily="18" charset="0"/>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𝐹𝐸</m:t>
                    </m:r>
                    <m:r>
                      <a:rPr lang="de-DE" sz="1400" i="1">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𝐴𝐿</m:t>
                    </m:r>
                    <m:r>
                      <a:rPr lang="de-DE" sz="1400" i="1">
                        <a:solidFill>
                          <a:schemeClr val="tx1"/>
                        </a:solidFill>
                        <a:latin typeface="Cambria Math"/>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𝐾</m:t>
                        </m:r>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𝑊</m:t>
                        </m:r>
                      </m:e>
                    </m:d>
                  </m:oMath>
                </a14:m>
                <a:endParaRPr lang="de-DE" sz="1400" i="1" dirty="0" smtClean="0">
                  <a:solidFill>
                    <a:schemeClr val="tx1"/>
                  </a:solidFill>
                  <a:latin typeface="Cambria Math"/>
                  <a:ea typeface="Cambria Math" panose="02040503050406030204" pitchFamily="18" charset="0"/>
                </a:endParaRPr>
              </a:p>
              <a:p>
                <a:pPr marL="223837" indent="-223837"/>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a:ea typeface="Cambria Math" panose="02040503050406030204" pitchFamily="18" charset="0"/>
                          </a:rPr>
                          <m:t>𝑅</m:t>
                        </m:r>
                      </m:e>
                      <m:sub>
                        <m:r>
                          <a:rPr lang="de-DE" sz="1400" i="1">
                            <a:solidFill>
                              <a:schemeClr val="tx1"/>
                            </a:solidFill>
                            <a:latin typeface="Cambria Math"/>
                            <a:ea typeface="Cambria Math" panose="02040503050406030204" pitchFamily="18" charset="0"/>
                          </a:rPr>
                          <m:t>𝜗</m:t>
                        </m:r>
                        <m:r>
                          <a:rPr lang="de-DE" sz="1400" i="1">
                            <a:solidFill>
                              <a:schemeClr val="tx1"/>
                            </a:solidFill>
                            <a:latin typeface="Cambria Math"/>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𝐴𝐿</m:t>
                        </m:r>
                        <m:r>
                          <a:rPr lang="de-DE" sz="1400" i="1">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𝑈</m:t>
                        </m:r>
                      </m:sub>
                    </m:sSub>
                  </m:oMath>
                </a14:m>
                <a:r>
                  <a:rPr lang="de-DE" sz="1400" i="1" dirty="0">
                    <a:solidFill>
                      <a:schemeClr val="tx1"/>
                    </a:solidFill>
                    <a:latin typeface="Cambria Math"/>
                    <a:ea typeface="Cambria Math" panose="02040503050406030204" pitchFamily="18" charset="0"/>
                  </a:rPr>
                  <a:t>	 </a:t>
                </a:r>
                <a:r>
                  <a:rPr lang="de-DE" sz="1400" dirty="0">
                    <a:solidFill>
                      <a:schemeClr val="tx1"/>
                    </a:solidFill>
                    <a:latin typeface="Cambria Math"/>
                    <a:ea typeface="Cambria Math" panose="02040503050406030204" pitchFamily="18" charset="0"/>
                  </a:rPr>
                  <a:t>=</a:t>
                </a:r>
                <a:r>
                  <a:rPr lang="de-DE" sz="1400" dirty="0">
                    <a:solidFill>
                      <a:schemeClr val="tx1"/>
                    </a:solidFill>
                    <a:ea typeface="Cambria Math" panose="02040503050406030204" pitchFamily="18" charset="0"/>
                  </a:rPr>
                  <a:t> </a:t>
                </a:r>
                <a14:m>
                  <m:oMath xmlns:m="http://schemas.openxmlformats.org/officeDocument/2006/math">
                    <m:r>
                      <a:rPr lang="de-DE" sz="1400" i="1">
                        <a:solidFill>
                          <a:schemeClr val="tx1"/>
                        </a:solidFill>
                        <a:latin typeface="Cambria Math" panose="02040503050406030204" pitchFamily="18" charset="0"/>
                        <a:ea typeface="Cambria Math" panose="02040503050406030204" pitchFamily="18" charset="0"/>
                      </a:rPr>
                      <m:t>𝑡h𝑒𝑟𝑚𝑖𝑠𝑐h𝑒𝑟</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𝑊𝑖𝑑𝑒𝑟𝑠𝑡𝑎𝑛𝑑</m:t>
                    </m:r>
                    <m:r>
                      <a:rPr lang="de-DE" sz="1400" i="1">
                        <a:solidFill>
                          <a:schemeClr val="tx1"/>
                        </a:solidFill>
                        <a:latin typeface="Cambria Math" panose="02040503050406030204" pitchFamily="18" charset="0"/>
                        <a:ea typeface="Cambria Math" panose="02040503050406030204" pitchFamily="18" charset="0"/>
                      </a:rPr>
                      <m:t> </m:t>
                    </m:r>
                    <m:r>
                      <a:rPr lang="de-DE" sz="1400" b="0" i="1" smtClean="0">
                        <a:solidFill>
                          <a:schemeClr val="tx1"/>
                        </a:solidFill>
                        <a:latin typeface="Cambria Math"/>
                        <a:ea typeface="Cambria Math" panose="02040503050406030204" pitchFamily="18" charset="0"/>
                      </a:rPr>
                      <m:t>𝐴𝐿</m:t>
                    </m:r>
                    <m:r>
                      <a:rPr lang="de-DE" sz="1400" i="1">
                        <a:solidFill>
                          <a:schemeClr val="tx1"/>
                        </a:solidFill>
                        <a:latin typeface="Cambria Math"/>
                        <a:ea typeface="Cambria Math" panose="02040503050406030204" pitchFamily="18" charset="0"/>
                      </a:rPr>
                      <m:t>−</m:t>
                    </m:r>
                    <m:r>
                      <a:rPr lang="de-DE" sz="1400" b="0" i="1" smtClean="0">
                        <a:solidFill>
                          <a:schemeClr val="tx1"/>
                        </a:solidFill>
                        <a:latin typeface="Cambria Math"/>
                        <a:ea typeface="Cambria Math" panose="02040503050406030204" pitchFamily="18" charset="0"/>
                      </a:rPr>
                      <m:t>𝑈𝑚𝑔𝑒𝑏𝑢𝑛𝑔</m:t>
                    </m:r>
                    <m:r>
                      <a:rPr lang="de-DE" sz="1400" i="1">
                        <a:solidFill>
                          <a:schemeClr val="tx1"/>
                        </a:solidFill>
                        <a:latin typeface="Cambria Math"/>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𝐾</m:t>
                        </m:r>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𝑊</m:t>
                        </m:r>
                      </m:e>
                    </m:d>
                  </m:oMath>
                </a14:m>
                <a:endParaRPr lang="de-DE" sz="1400" i="1" dirty="0">
                  <a:solidFill>
                    <a:schemeClr val="tx1"/>
                  </a:solidFill>
                  <a:latin typeface="Cambria Math"/>
                  <a:ea typeface="Cambria Math" panose="02040503050406030204" pitchFamily="18" charset="0"/>
                </a:endParaRPr>
              </a:p>
              <a:p>
                <a:pPr marL="223837" indent="-223837"/>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𝐾</m:t>
                        </m:r>
                      </m:e>
                      <m:sub>
                        <m:r>
                          <a:rPr lang="de-DE" sz="1400" i="1">
                            <a:solidFill>
                              <a:schemeClr val="tx1"/>
                            </a:solidFill>
                            <a:latin typeface="Cambria Math" panose="02040503050406030204" pitchFamily="18" charset="0"/>
                            <a:ea typeface="Cambria Math" panose="02040503050406030204" pitchFamily="18" charset="0"/>
                          </a:rPr>
                          <m:t>𝑑𝑣</m:t>
                        </m:r>
                      </m:sub>
                    </m:sSub>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𝑉𝑖𝑠𝑐𝑜𝑢𝑠</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𝐷𝑎𝑚𝑝𝑖𝑛𝑔</m:t>
                    </m:r>
                    <m:r>
                      <a:rPr lang="de-DE" sz="1400" i="1">
                        <a:solidFill>
                          <a:schemeClr val="tx1"/>
                        </a:solidFill>
                        <a:latin typeface="Cambria Math" panose="02040503050406030204" pitchFamily="18" charset="0"/>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𝑁𝑚</m:t>
                        </m:r>
                        <m:r>
                          <a:rPr lang="de-DE" sz="1400" i="1">
                            <a:solidFill>
                              <a:schemeClr val="tx1"/>
                            </a:solidFill>
                            <a:latin typeface="Cambria Math" panose="02040503050406030204" pitchFamily="18" charset="0"/>
                            <a:ea typeface="Cambria Math" panose="02040503050406030204" pitchFamily="18" charset="0"/>
                          </a:rPr>
                          <m:t>∗</m:t>
                        </m:r>
                        <m:r>
                          <a:rPr lang="de-DE" sz="1400" i="1">
                            <a:solidFill>
                              <a:schemeClr val="tx1"/>
                            </a:solidFill>
                            <a:latin typeface="Cambria Math" panose="02040503050406030204" pitchFamily="18" charset="0"/>
                            <a:ea typeface="Cambria Math" panose="02040503050406030204" pitchFamily="18" charset="0"/>
                          </a:rPr>
                          <m:t>𝑠</m:t>
                        </m:r>
                      </m:e>
                    </m:d>
                  </m:oMath>
                </a14:m>
                <a:r>
                  <a:rPr lang="de-DE" sz="1400" dirty="0">
                    <a:solidFill>
                      <a:schemeClr val="tx1"/>
                    </a:solidFill>
                    <a:latin typeface="Cambria Math" panose="02040503050406030204" pitchFamily="18" charset="0"/>
                    <a:ea typeface="Cambria Math" panose="02040503050406030204" pitchFamily="18" charset="0"/>
                  </a:rPr>
                  <a:t> </a:t>
                </a:r>
              </a:p>
              <a:p>
                <a:pPr marL="223837" indent="-223837"/>
                <a14:m>
                  <m:oMath xmlns:m="http://schemas.openxmlformats.org/officeDocument/2006/math">
                    <m:sSub>
                      <m:sSubPr>
                        <m:ctrlPr>
                          <a:rPr lang="de-DE" sz="1400" i="1">
                            <a:solidFill>
                              <a:schemeClr val="tx1"/>
                            </a:solidFill>
                            <a:latin typeface="Cambria Math"/>
                            <a:ea typeface="Cambria Math" panose="02040503050406030204" pitchFamily="18" charset="0"/>
                          </a:rPr>
                        </m:ctrlPr>
                      </m:sSubPr>
                      <m:e>
                        <m:r>
                          <a:rPr lang="de-DE" sz="1400" i="1">
                            <a:solidFill>
                              <a:schemeClr val="tx1"/>
                            </a:solidFill>
                            <a:latin typeface="Cambria Math" panose="02040503050406030204" pitchFamily="18" charset="0"/>
                            <a:ea typeface="Cambria Math" panose="02040503050406030204" pitchFamily="18" charset="0"/>
                          </a:rPr>
                          <m:t>𝑇</m:t>
                        </m:r>
                      </m:e>
                      <m:sub>
                        <m:r>
                          <a:rPr lang="de-DE" sz="1400" i="1">
                            <a:solidFill>
                              <a:schemeClr val="tx1"/>
                            </a:solidFill>
                            <a:latin typeface="Cambria Math" panose="02040503050406030204" pitchFamily="18" charset="0"/>
                            <a:ea typeface="Cambria Math" panose="02040503050406030204" pitchFamily="18" charset="0"/>
                          </a:rPr>
                          <m:t>𝑓</m:t>
                        </m:r>
                      </m:sub>
                    </m:sSub>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𝑆𝑡𝑎𝑡𝑖𝑐</m:t>
                    </m:r>
                    <m:r>
                      <a:rPr lang="de-DE" sz="1400" i="1">
                        <a:solidFill>
                          <a:schemeClr val="tx1"/>
                        </a:solidFill>
                        <a:latin typeface="Cambria Math" panose="02040503050406030204" pitchFamily="18" charset="0"/>
                        <a:ea typeface="Cambria Math" panose="02040503050406030204" pitchFamily="18" charset="0"/>
                      </a:rPr>
                      <m:t> </m:t>
                    </m:r>
                    <m:r>
                      <a:rPr lang="de-DE" sz="1400" i="1">
                        <a:solidFill>
                          <a:schemeClr val="tx1"/>
                        </a:solidFill>
                        <a:latin typeface="Cambria Math" panose="02040503050406030204" pitchFamily="18" charset="0"/>
                        <a:ea typeface="Cambria Math" panose="02040503050406030204" pitchFamily="18" charset="0"/>
                      </a:rPr>
                      <m:t>𝐹𝑟𝑖𝑐𝑡𝑖𝑜𝑛</m:t>
                    </m:r>
                    <m:r>
                      <a:rPr lang="de-DE" sz="1400" i="1">
                        <a:solidFill>
                          <a:schemeClr val="tx1"/>
                        </a:solidFill>
                        <a:latin typeface="Cambria Math" panose="02040503050406030204" pitchFamily="18" charset="0"/>
                        <a:ea typeface="Cambria Math" panose="02040503050406030204" pitchFamily="18" charset="0"/>
                      </a:rPr>
                      <m:t> </m:t>
                    </m:r>
                    <m:d>
                      <m:dPr>
                        <m:begChr m:val="["/>
                        <m:endChr m:val="]"/>
                        <m:ctrlPr>
                          <a:rPr lang="de-DE" sz="1400" i="1">
                            <a:solidFill>
                              <a:schemeClr val="tx1"/>
                            </a:solidFill>
                            <a:latin typeface="Cambria Math"/>
                            <a:ea typeface="Cambria Math" panose="02040503050406030204" pitchFamily="18" charset="0"/>
                          </a:rPr>
                        </m:ctrlPr>
                      </m:dPr>
                      <m:e>
                        <m:r>
                          <a:rPr lang="de-DE" sz="1400" i="1">
                            <a:solidFill>
                              <a:schemeClr val="tx1"/>
                            </a:solidFill>
                            <a:latin typeface="Cambria Math" panose="02040503050406030204" pitchFamily="18" charset="0"/>
                            <a:ea typeface="Cambria Math" panose="02040503050406030204" pitchFamily="18" charset="0"/>
                          </a:rPr>
                          <m:t>𝑁𝑚</m:t>
                        </m:r>
                      </m:e>
                    </m:d>
                  </m:oMath>
                </a14:m>
                <a:r>
                  <a:rPr lang="de-DE" sz="1400" dirty="0">
                    <a:solidFill>
                      <a:schemeClr val="tx1"/>
                    </a:solidFill>
                    <a:latin typeface="Cambria Math" panose="02040503050406030204" pitchFamily="18" charset="0"/>
                    <a:ea typeface="Cambria Math" panose="02040503050406030204" pitchFamily="18" charset="0"/>
                  </a:rPr>
                  <a:t> </a:t>
                </a:r>
              </a:p>
              <a:p>
                <a:pPr marL="0" indent="0"/>
                <a:endParaRPr lang="de-DE" dirty="0" smtClean="0"/>
              </a:p>
              <a:p>
                <a:pPr marL="0" indent="0"/>
                <a:endParaRPr lang="en-US" baseline="-25000" dirty="0"/>
              </a:p>
              <a:p>
                <a:pPr marL="0" indent="0"/>
                <a:endParaRPr lang="en-US" baseline="-25000" dirty="0"/>
              </a:p>
              <a:p>
                <a:pPr>
                  <a:buFont typeface="Arial" panose="020B0604020202020204" pitchFamily="34" charset="0"/>
                  <a:buChar char="•"/>
                </a:pPr>
                <a:endParaRPr lang="en-US"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251400" y="1143000"/>
                <a:ext cx="8785220" cy="4590320"/>
              </a:xfrm>
              <a:blipFill rotWithShape="1">
                <a:blip r:embed="rId2" cstate="print"/>
                <a:stretch>
                  <a:fillRect l="-694" t="-531"/>
                </a:stretch>
              </a:blipFill>
            </p:spPr>
            <p:txBody>
              <a:bodyPr/>
              <a:lstStyle/>
              <a:p>
                <a:r>
                  <a:rPr lang="en-US" dirty="0">
                    <a:noFill/>
                  </a:rPr>
                  <a:t> </a:t>
                </a:r>
              </a:p>
            </p:txBody>
          </p:sp>
        </mc:Fallback>
      </mc:AlternateContent>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55</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Textfeld 9"/>
          <p:cNvSpPr txBox="1"/>
          <p:nvPr/>
        </p:nvSpPr>
        <p:spPr>
          <a:xfrm>
            <a:off x="323528" y="6093296"/>
            <a:ext cx="6907660" cy="461665"/>
          </a:xfrm>
          <a:prstGeom prst="rect">
            <a:avLst/>
          </a:prstGeom>
          <a:noFill/>
        </p:spPr>
        <p:txBody>
          <a:bodyPr wrap="none" rtlCol="0">
            <a:spAutoFit/>
          </a:bodyPr>
          <a:lstStyle/>
          <a:p>
            <a:r>
              <a:rPr lang="de-DE" sz="1200" baseline="30000" dirty="0" smtClean="0"/>
              <a:t>2) </a:t>
            </a:r>
            <a:r>
              <a:rPr lang="de-DE" sz="1200" dirty="0" smtClean="0"/>
              <a:t> für drehzahlabhängige Reibung ~ </a:t>
            </a:r>
            <a:r>
              <a:rPr lang="de-DE" sz="1200" dirty="0" err="1" smtClean="0"/>
              <a:t>Viscous</a:t>
            </a:r>
            <a:r>
              <a:rPr lang="de-DE" sz="1200" dirty="0" smtClean="0"/>
              <a:t> </a:t>
            </a:r>
            <a:r>
              <a:rPr lang="de-DE" sz="1200" dirty="0" err="1" smtClean="0"/>
              <a:t>Damping</a:t>
            </a:r>
            <a:r>
              <a:rPr lang="de-DE" sz="1200" dirty="0" smtClean="0"/>
              <a:t> * n;  dh. drehzahlabhängige Verluste ~ n²</a:t>
            </a:r>
            <a:endParaRPr lang="en-US" sz="1200" dirty="0" smtClean="0"/>
          </a:p>
          <a:p>
            <a:endParaRPr lang="en-US" sz="1200" dirty="0"/>
          </a:p>
        </p:txBody>
      </p:sp>
    </p:spTree>
    <p:extLst>
      <p:ext uri="{BB962C8B-B14F-4D97-AF65-F5344CB8AC3E}">
        <p14:creationId xmlns="" xmlns:p14="http://schemas.microsoft.com/office/powerpoint/2010/main" val="266557866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3-Körper-Modell (3-BODY-MODEL)</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56</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Inhaltsplatzhalter 9"/>
          <p:cNvSpPr>
            <a:spLocks noGrp="1"/>
          </p:cNvSpPr>
          <p:nvPr>
            <p:ph idx="1"/>
          </p:nvPr>
        </p:nvSpPr>
        <p:spPr>
          <a:xfrm>
            <a:off x="467544" y="1124744"/>
            <a:ext cx="8229600" cy="4961470"/>
          </a:xfrm>
        </p:spPr>
        <p:txBody>
          <a:bodyPr/>
          <a:lstStyle/>
          <a:p>
            <a:r>
              <a:rPr lang="de-DE" dirty="0" smtClean="0">
                <a:solidFill>
                  <a:schemeClr val="tx1"/>
                </a:solidFill>
              </a:rPr>
              <a:t>Vorteil des 3-BODY-MODEL:</a:t>
            </a:r>
          </a:p>
          <a:p>
            <a:pPr marL="0" indent="0"/>
            <a:endParaRPr lang="de-DE" dirty="0" smtClean="0">
              <a:solidFill>
                <a:schemeClr val="tx1"/>
              </a:solidFill>
            </a:endParaRPr>
          </a:p>
          <a:p>
            <a:pPr marL="0" indent="0"/>
            <a:r>
              <a:rPr lang="de-DE" dirty="0" smtClean="0">
                <a:solidFill>
                  <a:schemeClr val="tx1"/>
                </a:solidFill>
              </a:rPr>
              <a:t>Legt man ein 3-Körper-Modell zugrunde liegt die S1-Kennlinie über dem Ergebnis aus dem 1-Körper-Modell.</a:t>
            </a:r>
          </a:p>
          <a:p>
            <a:pPr marL="0" indent="0"/>
            <a:endParaRPr lang="de-DE" dirty="0" smtClean="0">
              <a:solidFill>
                <a:schemeClr val="tx1"/>
              </a:solidFill>
            </a:endParaRPr>
          </a:p>
          <a:p>
            <a:pPr marL="0" indent="0"/>
            <a:r>
              <a:rPr lang="de-DE" dirty="0" smtClean="0">
                <a:solidFill>
                  <a:schemeClr val="tx1"/>
                </a:solidFill>
              </a:rPr>
              <a:t>Stellt man die Abgabeleistung über der Drehzahl dar, wird der Unterschied sehr deutlich.</a:t>
            </a:r>
          </a:p>
          <a:p>
            <a:pPr marL="0" indent="0"/>
            <a:endParaRPr lang="de-DE" dirty="0" smtClean="0">
              <a:solidFill>
                <a:schemeClr val="tx1"/>
              </a:solidFill>
            </a:endParaRPr>
          </a:p>
          <a:p>
            <a:endParaRPr lang="de-DE" dirty="0" smtClean="0">
              <a:solidFill>
                <a:schemeClr val="tx1"/>
              </a:solidFill>
            </a:endParaRPr>
          </a:p>
          <a:p>
            <a:endParaRPr lang="de-DE" dirty="0"/>
          </a:p>
        </p:txBody>
      </p:sp>
    </p:spTree>
    <p:extLst>
      <p:ext uri="{BB962C8B-B14F-4D97-AF65-F5344CB8AC3E}">
        <p14:creationId xmlns="" xmlns:p14="http://schemas.microsoft.com/office/powerpoint/2010/main" val="266557866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3-Körper-Modell (3-BODY-MODEL)</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57</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Inhaltsplatzhalter 9"/>
          <p:cNvSpPr>
            <a:spLocks noGrp="1"/>
          </p:cNvSpPr>
          <p:nvPr>
            <p:ph idx="1"/>
          </p:nvPr>
        </p:nvSpPr>
        <p:spPr>
          <a:xfrm>
            <a:off x="395536" y="1124744"/>
            <a:ext cx="8568952" cy="5256584"/>
          </a:xfrm>
        </p:spPr>
        <p:txBody>
          <a:bodyPr/>
          <a:lstStyle/>
          <a:p>
            <a:r>
              <a:rPr lang="de-DE" dirty="0" smtClean="0">
                <a:solidFill>
                  <a:schemeClr val="tx1"/>
                </a:solidFill>
              </a:rPr>
              <a:t>Vorteil des 3-BODY-MODEL:</a:t>
            </a:r>
          </a:p>
          <a:p>
            <a:r>
              <a:rPr lang="de-DE" dirty="0" smtClean="0">
                <a:solidFill>
                  <a:schemeClr val="tx1"/>
                </a:solidFill>
              </a:rPr>
              <a:t>Unterschied der Ergebnisse in den bekannten Darstellungen</a:t>
            </a:r>
          </a:p>
          <a:p>
            <a:r>
              <a:rPr lang="de-DE" dirty="0" err="1" smtClean="0">
                <a:solidFill>
                  <a:schemeClr val="tx1"/>
                </a:solidFill>
              </a:rPr>
              <a:t>R</a:t>
            </a:r>
            <a:r>
              <a:rPr lang="de-DE" baseline="-25000" dirty="0" err="1" smtClean="0">
                <a:solidFill>
                  <a:schemeClr val="tx1"/>
                </a:solidFill>
              </a:rPr>
              <a:t>ϑ</a:t>
            </a:r>
            <a:r>
              <a:rPr lang="de-DE" baseline="-25000" dirty="0" smtClean="0">
                <a:solidFill>
                  <a:schemeClr val="tx1"/>
                </a:solidFill>
              </a:rPr>
              <a:t> CU-FE</a:t>
            </a:r>
            <a:r>
              <a:rPr lang="de-DE" dirty="0" smtClean="0">
                <a:solidFill>
                  <a:schemeClr val="tx1"/>
                </a:solidFill>
              </a:rPr>
              <a:t>  =  15%  </a:t>
            </a:r>
            <a:r>
              <a:rPr lang="de-DE" dirty="0" err="1" smtClean="0">
                <a:solidFill>
                  <a:schemeClr val="tx1"/>
                </a:solidFill>
              </a:rPr>
              <a:t>R</a:t>
            </a:r>
            <a:r>
              <a:rPr lang="de-DE" baseline="-25000" dirty="0" err="1" smtClean="0">
                <a:solidFill>
                  <a:schemeClr val="tx1"/>
                </a:solidFill>
              </a:rPr>
              <a:t>ϑ</a:t>
            </a:r>
            <a:r>
              <a:rPr lang="de-DE" baseline="-25000" dirty="0" smtClean="0">
                <a:solidFill>
                  <a:schemeClr val="tx1"/>
                </a:solidFill>
              </a:rPr>
              <a:t> Motor</a:t>
            </a:r>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r>
              <a:rPr lang="de-DE" sz="1800" dirty="0" smtClean="0">
                <a:solidFill>
                  <a:schemeClr val="tx1"/>
                </a:solidFill>
              </a:rPr>
              <a:t>1-Körper-Modell </a:t>
            </a:r>
            <a:r>
              <a:rPr lang="de-DE" dirty="0" smtClean="0">
                <a:solidFill>
                  <a:schemeClr val="tx1"/>
                </a:solidFill>
              </a:rPr>
              <a:t>	 </a:t>
            </a:r>
          </a:p>
          <a:p>
            <a:r>
              <a:rPr lang="de-DE" sz="1800" dirty="0" smtClean="0">
                <a:solidFill>
                  <a:schemeClr val="tx1"/>
                </a:solidFill>
              </a:rPr>
              <a:t>3-Körper-Modell</a:t>
            </a: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a:p>
            <a:pPr marL="0" indent="0"/>
            <a:endParaRPr lang="de-DE" dirty="0" smtClean="0">
              <a:solidFill>
                <a:schemeClr val="tx1"/>
              </a:solidFill>
            </a:endParaRPr>
          </a:p>
          <a:p>
            <a:endParaRPr lang="de-DE" dirty="0" smtClean="0">
              <a:solidFill>
                <a:schemeClr val="tx1"/>
              </a:solidFill>
            </a:endParaRPr>
          </a:p>
          <a:p>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395536" y="2492896"/>
            <a:ext cx="4224001" cy="273630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4008" y="2492896"/>
            <a:ext cx="4224003" cy="2736304"/>
          </a:xfrm>
          <a:prstGeom prst="rect">
            <a:avLst/>
          </a:prstGeom>
          <a:noFill/>
          <a:ln w="9525">
            <a:noFill/>
            <a:miter lim="800000"/>
            <a:headEnd/>
            <a:tailEnd/>
          </a:ln>
        </p:spPr>
      </p:pic>
      <p:cxnSp>
        <p:nvCxnSpPr>
          <p:cNvPr id="12" name="Gerade Verbindung 11"/>
          <p:cNvCxnSpPr/>
          <p:nvPr/>
        </p:nvCxnSpPr>
        <p:spPr>
          <a:xfrm>
            <a:off x="2339752" y="5517232"/>
            <a:ext cx="504056"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39752" y="5877272"/>
            <a:ext cx="504056" cy="0"/>
          </a:xfrm>
          <a:prstGeom prst="line">
            <a:avLst/>
          </a:prstGeom>
          <a:ln w="22225">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557866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3-Körper-Modell (3-BODY-MODEL)</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58</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Inhaltsplatzhalter 9"/>
          <p:cNvSpPr>
            <a:spLocks noGrp="1"/>
          </p:cNvSpPr>
          <p:nvPr>
            <p:ph idx="1"/>
          </p:nvPr>
        </p:nvSpPr>
        <p:spPr>
          <a:xfrm>
            <a:off x="467544" y="1124744"/>
            <a:ext cx="8229600" cy="5256584"/>
          </a:xfrm>
        </p:spPr>
        <p:txBody>
          <a:bodyPr/>
          <a:lstStyle/>
          <a:p>
            <a:r>
              <a:rPr lang="de-DE" dirty="0" smtClean="0">
                <a:solidFill>
                  <a:schemeClr val="tx1"/>
                </a:solidFill>
              </a:rPr>
              <a:t>Vorteil des 3-BODY-MODEL:</a:t>
            </a:r>
          </a:p>
          <a:p>
            <a:pPr marL="0" indent="0"/>
            <a:endParaRPr lang="de-DE" dirty="0" smtClean="0">
              <a:solidFill>
                <a:schemeClr val="tx1"/>
              </a:solidFill>
            </a:endParaRPr>
          </a:p>
          <a:p>
            <a:pPr marL="0" indent="0"/>
            <a:r>
              <a:rPr lang="de-DE" dirty="0" smtClean="0">
                <a:solidFill>
                  <a:schemeClr val="tx1"/>
                </a:solidFill>
              </a:rPr>
              <a:t>Das 3-Körper-Model bildet die tatsächliche Wärmeentwicklung innerhalb des Motors besser ab.</a:t>
            </a:r>
          </a:p>
          <a:p>
            <a:pPr marL="0" indent="0"/>
            <a:endParaRPr lang="de-DE" dirty="0" smtClean="0">
              <a:solidFill>
                <a:schemeClr val="tx1"/>
              </a:solidFill>
            </a:endParaRPr>
          </a:p>
          <a:p>
            <a:pPr marL="0" indent="0"/>
            <a:r>
              <a:rPr lang="de-DE" dirty="0" smtClean="0">
                <a:solidFill>
                  <a:schemeClr val="tx1"/>
                </a:solidFill>
              </a:rPr>
              <a:t>Das betrifft insbesondere den Einfluss des Wellendichtrings:</a:t>
            </a:r>
          </a:p>
          <a:p>
            <a:pPr marL="0" indent="0"/>
            <a:r>
              <a:rPr lang="de-DE" dirty="0" smtClean="0">
                <a:solidFill>
                  <a:schemeClr val="tx1"/>
                </a:solidFill>
              </a:rPr>
              <a:t>Während beim 1-Körper-Modell der Einfluss der Verluste am Wellendichtring unrealistisch hoch ist, weil die Kupferverluste in gleichem Maß reduziert werden müssen wie die Verluste am Wellendichtring mit der Drehzahl steigen, führt das 3-Körper-Modell diese Wärme über die thermischen Widerstände </a:t>
            </a:r>
            <a:r>
              <a:rPr lang="de-DE" dirty="0" err="1" smtClean="0">
                <a:solidFill>
                  <a:schemeClr val="bg1">
                    <a:lumMod val="65000"/>
                  </a:schemeClr>
                </a:solidFill>
              </a:rPr>
              <a:t>R</a:t>
            </a:r>
            <a:r>
              <a:rPr lang="de-DE" baseline="-25000" dirty="0" err="1" smtClean="0">
                <a:solidFill>
                  <a:schemeClr val="bg1">
                    <a:lumMod val="65000"/>
                  </a:schemeClr>
                </a:solidFill>
              </a:rPr>
              <a:t>ϑ</a:t>
            </a:r>
            <a:r>
              <a:rPr lang="de-DE" baseline="-25000" dirty="0" smtClean="0">
                <a:solidFill>
                  <a:schemeClr val="bg1">
                    <a:lumMod val="65000"/>
                  </a:schemeClr>
                </a:solidFill>
              </a:rPr>
              <a:t> FE-AL</a:t>
            </a:r>
            <a:r>
              <a:rPr lang="de-DE" dirty="0" smtClean="0">
                <a:solidFill>
                  <a:schemeClr val="bg1">
                    <a:lumMod val="65000"/>
                  </a:schemeClr>
                </a:solidFill>
              </a:rPr>
              <a:t> +  </a:t>
            </a:r>
            <a:r>
              <a:rPr lang="de-DE" dirty="0" err="1" smtClean="0">
                <a:solidFill>
                  <a:schemeClr val="tx1"/>
                </a:solidFill>
              </a:rPr>
              <a:t>R</a:t>
            </a:r>
            <a:r>
              <a:rPr lang="de-DE" baseline="-25000" dirty="0" err="1" smtClean="0">
                <a:solidFill>
                  <a:schemeClr val="tx1"/>
                </a:solidFill>
              </a:rPr>
              <a:t>ϑ</a:t>
            </a:r>
            <a:r>
              <a:rPr lang="de-DE" baseline="-25000" dirty="0" smtClean="0">
                <a:solidFill>
                  <a:schemeClr val="tx1"/>
                </a:solidFill>
              </a:rPr>
              <a:t> AL-U </a:t>
            </a:r>
            <a:r>
              <a:rPr lang="de-DE" dirty="0" smtClean="0">
                <a:solidFill>
                  <a:schemeClr val="tx1"/>
                </a:solidFill>
              </a:rPr>
              <a:t>ab, und lediglich die Temperatur-Senke für die Kupferverluste steigt auf höheres Niveau.</a:t>
            </a:r>
          </a:p>
          <a:p>
            <a:pPr marL="0" indent="0"/>
            <a:endParaRPr lang="de-DE" dirty="0" smtClean="0">
              <a:solidFill>
                <a:schemeClr val="tx1"/>
              </a:solidFill>
            </a:endParaRPr>
          </a:p>
          <a:p>
            <a:pPr marL="0" indent="0"/>
            <a:r>
              <a:rPr lang="de-DE" dirty="0" smtClean="0">
                <a:solidFill>
                  <a:schemeClr val="tx1"/>
                </a:solidFill>
              </a:rPr>
              <a:t>Messungen auf dem Prüfstand bestätigen die Ergebnisse.</a:t>
            </a:r>
          </a:p>
          <a:p>
            <a:endParaRPr lang="de-DE" dirty="0" smtClean="0">
              <a:solidFill>
                <a:schemeClr val="tx1"/>
              </a:solidFill>
            </a:endParaRPr>
          </a:p>
          <a:p>
            <a:endParaRPr lang="de-DE" dirty="0"/>
          </a:p>
        </p:txBody>
      </p:sp>
    </p:spTree>
    <p:extLst>
      <p:ext uri="{BB962C8B-B14F-4D97-AF65-F5344CB8AC3E}">
        <p14:creationId xmlns="" xmlns:p14="http://schemas.microsoft.com/office/powerpoint/2010/main" val="266557866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3-Körper-Modell (3-BODY-MODEL)</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59</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Inhaltsplatzhalter 9"/>
          <p:cNvSpPr>
            <a:spLocks noGrp="1"/>
          </p:cNvSpPr>
          <p:nvPr>
            <p:ph idx="1"/>
          </p:nvPr>
        </p:nvSpPr>
        <p:spPr>
          <a:xfrm>
            <a:off x="251520" y="1052736"/>
            <a:ext cx="8784976" cy="5544616"/>
          </a:xfrm>
        </p:spPr>
        <p:txBody>
          <a:bodyPr/>
          <a:lstStyle/>
          <a:p>
            <a:pPr marL="0" indent="0"/>
            <a:r>
              <a:rPr lang="de-DE" dirty="0" smtClean="0">
                <a:solidFill>
                  <a:schemeClr val="tx1"/>
                </a:solidFill>
              </a:rPr>
              <a:t>Nachteil des 3-BODY-MODEL:</a:t>
            </a:r>
          </a:p>
          <a:p>
            <a:pPr marL="0" indent="0"/>
            <a:r>
              <a:rPr lang="de-DE" dirty="0" smtClean="0">
                <a:solidFill>
                  <a:schemeClr val="tx1"/>
                </a:solidFill>
              </a:rPr>
              <a:t>Beim 1-Körper-Modell bleibt die Übertemperatur des Eisens konstant, während die Kupferverluste abnehmen.</a:t>
            </a:r>
          </a:p>
          <a:p>
            <a:pPr marL="0" indent="0"/>
            <a:r>
              <a:rPr lang="de-DE" dirty="0" smtClean="0">
                <a:solidFill>
                  <a:schemeClr val="tx1"/>
                </a:solidFill>
              </a:rPr>
              <a:t>Beim 3-Körper-Modell bleibt die Übertemperatur der Wicklung (100K</a:t>
            </a:r>
            <a:r>
              <a:rPr lang="de-DE" smtClean="0">
                <a:solidFill>
                  <a:schemeClr val="tx1"/>
                </a:solidFill>
              </a:rPr>
              <a:t>) konstant, </a:t>
            </a:r>
            <a:r>
              <a:rPr lang="de-DE" dirty="0" smtClean="0">
                <a:solidFill>
                  <a:schemeClr val="tx1"/>
                </a:solidFill>
              </a:rPr>
              <a:t>während die Temperatur der Bleche zunimmt.</a:t>
            </a:r>
          </a:p>
          <a:p>
            <a:pPr marL="0" indent="0"/>
            <a:endParaRPr lang="de-DE" dirty="0"/>
          </a:p>
        </p:txBody>
      </p:sp>
      <p:pic>
        <p:nvPicPr>
          <p:cNvPr id="4098" name="Picture 2"/>
          <p:cNvPicPr>
            <a:picLocks noChangeAspect="1" noChangeArrowheads="1"/>
          </p:cNvPicPr>
          <p:nvPr/>
        </p:nvPicPr>
        <p:blipFill>
          <a:blip r:embed="rId2" cstate="print"/>
          <a:srcRect/>
          <a:stretch>
            <a:fillRect/>
          </a:stretch>
        </p:blipFill>
        <p:spPr bwMode="auto">
          <a:xfrm>
            <a:off x="251521" y="2852936"/>
            <a:ext cx="8496944" cy="3573161"/>
          </a:xfrm>
          <a:prstGeom prst="rect">
            <a:avLst/>
          </a:prstGeom>
          <a:noFill/>
          <a:ln w="9525">
            <a:noFill/>
            <a:miter lim="800000"/>
            <a:headEnd/>
            <a:tailEnd/>
          </a:ln>
        </p:spPr>
      </p:pic>
    </p:spTree>
    <p:extLst>
      <p:ext uri="{BB962C8B-B14F-4D97-AF65-F5344CB8AC3E}">
        <p14:creationId xmlns="" xmlns:p14="http://schemas.microsoft.com/office/powerpoint/2010/main" val="26655786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2895600" y="3283921"/>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Cambria Math"/>
                <a:ea typeface="Cambria Math"/>
              </a:rPr>
              <a:t>~</a:t>
            </a:r>
            <a:endParaRPr lang="en-US" sz="2000" dirty="0"/>
          </a:p>
        </p:txBody>
      </p:sp>
      <p:sp>
        <p:nvSpPr>
          <p:cNvPr id="2" name="Titel 1"/>
          <p:cNvSpPr>
            <a:spLocks noGrp="1"/>
          </p:cNvSpPr>
          <p:nvPr>
            <p:ph type="title"/>
          </p:nvPr>
        </p:nvSpPr>
        <p:spPr/>
        <p:txBody>
          <a:bodyPr anchor="ctr"/>
          <a:lstStyle/>
          <a:p>
            <a:r>
              <a:rPr lang="de-DE" dirty="0" smtClean="0"/>
              <a:t>PMSM</a:t>
            </a:r>
            <a:endParaRPr lang="en-US" dirty="0"/>
          </a:p>
        </p:txBody>
      </p:sp>
      <p:sp>
        <p:nvSpPr>
          <p:cNvPr id="3" name="Inhaltsplatzhalter 2"/>
          <p:cNvSpPr>
            <a:spLocks noGrp="1"/>
          </p:cNvSpPr>
          <p:nvPr>
            <p:ph idx="1"/>
          </p:nvPr>
        </p:nvSpPr>
        <p:spPr>
          <a:xfrm>
            <a:off x="179512" y="1196752"/>
            <a:ext cx="8856984" cy="380999"/>
          </a:xfrm>
        </p:spPr>
        <p:txBody>
          <a:bodyPr/>
          <a:lstStyle/>
          <a:p>
            <a:r>
              <a:rPr lang="de-DE" dirty="0" smtClean="0">
                <a:solidFill>
                  <a:schemeClr val="tx1"/>
                </a:solidFill>
              </a:rPr>
              <a:t>Leistungsbilanz einer </a:t>
            </a:r>
            <a:r>
              <a:rPr lang="de-DE" b="1" dirty="0" smtClean="0">
                <a:solidFill>
                  <a:schemeClr val="tx1"/>
                </a:solidFill>
              </a:rPr>
              <a:t>p</a:t>
            </a:r>
            <a:r>
              <a:rPr lang="de-DE" dirty="0" smtClean="0">
                <a:solidFill>
                  <a:schemeClr val="tx1"/>
                </a:solidFill>
              </a:rPr>
              <a:t>ermanent</a:t>
            </a:r>
            <a:r>
              <a:rPr lang="de-DE" b="1" dirty="0" smtClean="0">
                <a:solidFill>
                  <a:schemeClr val="tx1"/>
                </a:solidFill>
              </a:rPr>
              <a:t>m</a:t>
            </a:r>
            <a:r>
              <a:rPr lang="de-DE" dirty="0" smtClean="0">
                <a:solidFill>
                  <a:schemeClr val="tx1"/>
                </a:solidFill>
              </a:rPr>
              <a:t>agneterregten </a:t>
            </a:r>
            <a:r>
              <a:rPr lang="de-DE" b="1" dirty="0" smtClean="0">
                <a:solidFill>
                  <a:schemeClr val="tx1"/>
                </a:solidFill>
              </a:rPr>
              <a:t>S</a:t>
            </a:r>
            <a:r>
              <a:rPr lang="de-DE" dirty="0" smtClean="0">
                <a:solidFill>
                  <a:schemeClr val="tx1"/>
                </a:solidFill>
              </a:rPr>
              <a:t>ynchron</a:t>
            </a:r>
            <a:r>
              <a:rPr lang="de-DE" b="1" dirty="0" smtClean="0">
                <a:solidFill>
                  <a:schemeClr val="tx1"/>
                </a:solidFill>
              </a:rPr>
              <a:t>m</a:t>
            </a:r>
            <a:r>
              <a:rPr lang="de-DE" dirty="0" smtClean="0">
                <a:solidFill>
                  <a:schemeClr val="tx1"/>
                </a:solidFill>
              </a:rPr>
              <a:t>aschine PMSM:</a:t>
            </a:r>
            <a:endParaRPr lang="en-US" dirty="0">
              <a:solidFill>
                <a:schemeClr val="tx1"/>
              </a:solidFill>
            </a:endParaRPr>
          </a:p>
        </p:txBody>
      </p:sp>
      <p:cxnSp>
        <p:nvCxnSpPr>
          <p:cNvPr id="5" name="Gerade Verbindung 4"/>
          <p:cNvCxnSpPr/>
          <p:nvPr/>
        </p:nvCxnSpPr>
        <p:spPr>
          <a:xfrm>
            <a:off x="2215583" y="2295478"/>
            <a:ext cx="909613"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2215583" y="4122121"/>
            <a:ext cx="909613"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3124200" y="2293321"/>
            <a:ext cx="2" cy="190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3125196" y="3733800"/>
            <a:ext cx="999"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215583" y="2421279"/>
            <a:ext cx="0" cy="16246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3429997" y="3130716"/>
            <a:ext cx="0" cy="9152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3429997" y="2502678"/>
            <a:ext cx="0" cy="4691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3429997" y="2565855"/>
            <a:ext cx="461986" cy="369332"/>
          </a:xfrm>
          <a:prstGeom prst="rect">
            <a:avLst/>
          </a:prstGeom>
          <a:noFill/>
        </p:spPr>
        <p:txBody>
          <a:bodyPr wrap="none" rtlCol="0">
            <a:spAutoFit/>
          </a:bodyPr>
          <a:lstStyle/>
          <a:p>
            <a:r>
              <a:rPr lang="de-DE" dirty="0" smtClean="0"/>
              <a:t>U</a:t>
            </a:r>
            <a:r>
              <a:rPr lang="de-DE" baseline="-25000" dirty="0" smtClean="0"/>
              <a:t>R</a:t>
            </a:r>
            <a:endParaRPr lang="en-US" baseline="-25000" dirty="0"/>
          </a:p>
        </p:txBody>
      </p:sp>
      <p:sp>
        <p:nvSpPr>
          <p:cNvPr id="19" name="Textfeld 18"/>
          <p:cNvSpPr txBox="1"/>
          <p:nvPr/>
        </p:nvSpPr>
        <p:spPr>
          <a:xfrm>
            <a:off x="3429997" y="3327855"/>
            <a:ext cx="684803" cy="369332"/>
          </a:xfrm>
          <a:prstGeom prst="rect">
            <a:avLst/>
          </a:prstGeom>
          <a:noFill/>
        </p:spPr>
        <p:txBody>
          <a:bodyPr wrap="none" rtlCol="0">
            <a:spAutoFit/>
          </a:bodyPr>
          <a:lstStyle/>
          <a:p>
            <a:r>
              <a:rPr lang="de-DE" dirty="0" smtClean="0"/>
              <a:t>U</a:t>
            </a:r>
            <a:r>
              <a:rPr lang="de-DE" baseline="-25000" dirty="0" smtClean="0"/>
              <a:t>EMK</a:t>
            </a:r>
            <a:endParaRPr lang="en-US" baseline="-25000" dirty="0"/>
          </a:p>
        </p:txBody>
      </p:sp>
      <p:cxnSp>
        <p:nvCxnSpPr>
          <p:cNvPr id="20" name="Gerade Verbindung mit Pfeil 19"/>
          <p:cNvCxnSpPr/>
          <p:nvPr/>
        </p:nvCxnSpPr>
        <p:spPr>
          <a:xfrm>
            <a:off x="2514600" y="2045732"/>
            <a:ext cx="26885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514600" y="1676400"/>
            <a:ext cx="248786" cy="369332"/>
          </a:xfrm>
          <a:prstGeom prst="rect">
            <a:avLst/>
          </a:prstGeom>
          <a:noFill/>
        </p:spPr>
        <p:txBody>
          <a:bodyPr wrap="none" rtlCol="0">
            <a:spAutoFit/>
          </a:bodyPr>
          <a:lstStyle/>
          <a:p>
            <a:r>
              <a:rPr lang="de-DE" dirty="0" smtClean="0">
                <a:solidFill>
                  <a:srgbClr val="FF0000"/>
                </a:solidFill>
              </a:rPr>
              <a:t>I</a:t>
            </a:r>
            <a:endParaRPr lang="en-US" baseline="-25000" dirty="0">
              <a:solidFill>
                <a:srgbClr val="FF0000"/>
              </a:solidFill>
            </a:endParaRPr>
          </a:p>
        </p:txBody>
      </p:sp>
      <p:cxnSp>
        <p:nvCxnSpPr>
          <p:cNvPr id="27" name="Gerade Verbindung 26"/>
          <p:cNvCxnSpPr>
            <a:endCxn id="62" idx="3"/>
          </p:cNvCxnSpPr>
          <p:nvPr/>
        </p:nvCxnSpPr>
        <p:spPr>
          <a:xfrm flipV="1">
            <a:off x="3124200" y="2971803"/>
            <a:ext cx="0" cy="3047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1676400" y="3048934"/>
            <a:ext cx="564578" cy="369332"/>
          </a:xfrm>
          <a:prstGeom prst="rect">
            <a:avLst/>
          </a:prstGeom>
          <a:noFill/>
        </p:spPr>
        <p:txBody>
          <a:bodyPr wrap="none" rtlCol="0">
            <a:spAutoFit/>
          </a:bodyPr>
          <a:lstStyle/>
          <a:p>
            <a:r>
              <a:rPr lang="de-DE" dirty="0" smtClean="0"/>
              <a:t>U</a:t>
            </a:r>
            <a:r>
              <a:rPr lang="de-DE" baseline="-25000" dirty="0" smtClean="0"/>
              <a:t>PH</a:t>
            </a:r>
            <a:endParaRPr lang="en-US" baseline="-25000" dirty="0"/>
          </a:p>
        </p:txBody>
      </p:sp>
      <p:sp>
        <p:nvSpPr>
          <p:cNvPr id="38" name="Textfeld 37"/>
          <p:cNvSpPr txBox="1"/>
          <p:nvPr/>
        </p:nvSpPr>
        <p:spPr>
          <a:xfrm>
            <a:off x="381000" y="2369521"/>
            <a:ext cx="1274708" cy="923330"/>
          </a:xfrm>
          <a:prstGeom prst="rect">
            <a:avLst/>
          </a:prstGeom>
          <a:noFill/>
        </p:spPr>
        <p:txBody>
          <a:bodyPr wrap="none" rtlCol="0">
            <a:spAutoFit/>
          </a:bodyPr>
          <a:lstStyle/>
          <a:p>
            <a:r>
              <a:rPr lang="de-DE" dirty="0" smtClean="0"/>
              <a:t>Elektrisch</a:t>
            </a:r>
          </a:p>
          <a:p>
            <a:r>
              <a:rPr lang="de-DE" dirty="0"/>
              <a:t>z</a:t>
            </a:r>
            <a:r>
              <a:rPr lang="de-DE" dirty="0" smtClean="0"/>
              <a:t>ugeführte</a:t>
            </a:r>
          </a:p>
          <a:p>
            <a:r>
              <a:rPr lang="de-DE" dirty="0" smtClean="0"/>
              <a:t>Leistung</a:t>
            </a:r>
            <a:endParaRPr lang="en-US" dirty="0"/>
          </a:p>
        </p:txBody>
      </p:sp>
      <p:sp>
        <p:nvSpPr>
          <p:cNvPr id="39" name="Pfeil nach rechts 38"/>
          <p:cNvSpPr/>
          <p:nvPr/>
        </p:nvSpPr>
        <p:spPr>
          <a:xfrm>
            <a:off x="533400" y="3283921"/>
            <a:ext cx="114795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feil nach rechts 39"/>
          <p:cNvSpPr/>
          <p:nvPr/>
        </p:nvSpPr>
        <p:spPr>
          <a:xfrm rot="19930143">
            <a:off x="3834515" y="2336669"/>
            <a:ext cx="566564" cy="21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feil nach rechts 40"/>
          <p:cNvSpPr/>
          <p:nvPr/>
        </p:nvSpPr>
        <p:spPr>
          <a:xfrm>
            <a:off x="4096918" y="3297320"/>
            <a:ext cx="690249" cy="520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feld 41"/>
          <p:cNvSpPr txBox="1"/>
          <p:nvPr/>
        </p:nvSpPr>
        <p:spPr>
          <a:xfrm>
            <a:off x="4419600" y="1752600"/>
            <a:ext cx="1685141" cy="646331"/>
          </a:xfrm>
          <a:prstGeom prst="rect">
            <a:avLst/>
          </a:prstGeom>
          <a:noFill/>
        </p:spPr>
        <p:txBody>
          <a:bodyPr wrap="none" rtlCol="0">
            <a:spAutoFit/>
          </a:bodyPr>
          <a:lstStyle/>
          <a:p>
            <a:r>
              <a:rPr lang="de-DE" dirty="0" smtClean="0"/>
              <a:t>Elektrische</a:t>
            </a:r>
          </a:p>
          <a:p>
            <a:r>
              <a:rPr lang="de-DE" dirty="0" smtClean="0"/>
              <a:t>Verlustleistung</a:t>
            </a:r>
            <a:endParaRPr lang="en-US" dirty="0"/>
          </a:p>
        </p:txBody>
      </p:sp>
      <p:sp>
        <p:nvSpPr>
          <p:cNvPr id="43" name="Textfeld 42"/>
          <p:cNvSpPr txBox="1"/>
          <p:nvPr/>
        </p:nvSpPr>
        <p:spPr>
          <a:xfrm>
            <a:off x="4800600" y="3055321"/>
            <a:ext cx="1569725" cy="923330"/>
          </a:xfrm>
          <a:prstGeom prst="rect">
            <a:avLst/>
          </a:prstGeom>
          <a:noFill/>
        </p:spPr>
        <p:txBody>
          <a:bodyPr wrap="none" rtlCol="0">
            <a:spAutoFit/>
          </a:bodyPr>
          <a:lstStyle/>
          <a:p>
            <a:r>
              <a:rPr lang="de-DE" dirty="0" smtClean="0"/>
              <a:t>Innere</a:t>
            </a:r>
          </a:p>
          <a:p>
            <a:r>
              <a:rPr lang="de-DE" dirty="0" smtClean="0"/>
              <a:t>mechanische</a:t>
            </a:r>
          </a:p>
          <a:p>
            <a:r>
              <a:rPr lang="de-DE" dirty="0"/>
              <a:t>L</a:t>
            </a:r>
            <a:r>
              <a:rPr lang="de-DE" dirty="0" smtClean="0"/>
              <a:t>eistung</a:t>
            </a:r>
            <a:endParaRPr lang="en-US" dirty="0"/>
          </a:p>
        </p:txBody>
      </p:sp>
      <p:sp>
        <p:nvSpPr>
          <p:cNvPr id="44" name="Pfeil nach rechts 43"/>
          <p:cNvSpPr/>
          <p:nvPr/>
        </p:nvSpPr>
        <p:spPr>
          <a:xfrm rot="19930143">
            <a:off x="6288883" y="2998024"/>
            <a:ext cx="468737" cy="21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feld 44"/>
          <p:cNvSpPr txBox="1"/>
          <p:nvPr/>
        </p:nvSpPr>
        <p:spPr>
          <a:xfrm>
            <a:off x="7001659" y="2256590"/>
            <a:ext cx="1685141" cy="646331"/>
          </a:xfrm>
          <a:prstGeom prst="rect">
            <a:avLst/>
          </a:prstGeom>
          <a:noFill/>
        </p:spPr>
        <p:txBody>
          <a:bodyPr wrap="none" rtlCol="0">
            <a:spAutoFit/>
          </a:bodyPr>
          <a:lstStyle/>
          <a:p>
            <a:r>
              <a:rPr lang="de-DE" dirty="0" smtClean="0"/>
              <a:t>Mechanische</a:t>
            </a:r>
          </a:p>
          <a:p>
            <a:r>
              <a:rPr lang="de-DE" dirty="0" smtClean="0"/>
              <a:t>Verlustleistung</a:t>
            </a:r>
            <a:endParaRPr lang="en-US" dirty="0"/>
          </a:p>
        </p:txBody>
      </p:sp>
      <p:sp>
        <p:nvSpPr>
          <p:cNvPr id="46" name="Pfeil nach rechts 45"/>
          <p:cNvSpPr/>
          <p:nvPr/>
        </p:nvSpPr>
        <p:spPr>
          <a:xfrm>
            <a:off x="6324600" y="3754520"/>
            <a:ext cx="614049" cy="367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feld 46"/>
          <p:cNvSpPr txBox="1"/>
          <p:nvPr/>
        </p:nvSpPr>
        <p:spPr>
          <a:xfrm>
            <a:off x="6964675" y="3655991"/>
            <a:ext cx="1544012" cy="923330"/>
          </a:xfrm>
          <a:prstGeom prst="rect">
            <a:avLst/>
          </a:prstGeom>
          <a:noFill/>
        </p:spPr>
        <p:txBody>
          <a:bodyPr wrap="none" rtlCol="0">
            <a:spAutoFit/>
          </a:bodyPr>
          <a:lstStyle/>
          <a:p>
            <a:r>
              <a:rPr lang="de-DE" dirty="0"/>
              <a:t>M</a:t>
            </a:r>
            <a:r>
              <a:rPr lang="de-DE" dirty="0" smtClean="0"/>
              <a:t>echanische</a:t>
            </a:r>
          </a:p>
          <a:p>
            <a:r>
              <a:rPr lang="de-DE" dirty="0" smtClean="0"/>
              <a:t>Leistung an </a:t>
            </a:r>
          </a:p>
          <a:p>
            <a:r>
              <a:rPr lang="de-DE" dirty="0" smtClean="0"/>
              <a:t>der Welle</a:t>
            </a:r>
            <a:endParaRPr lang="en-US" dirty="0"/>
          </a:p>
        </p:txBody>
      </p:sp>
      <mc:AlternateContent xmlns:mc="http://schemas.openxmlformats.org/markup-compatibility/2006">
        <mc:Choice xmlns="" xmlns:a14="http://schemas.microsoft.com/office/drawing/2010/main" Requires="a14">
          <p:sp>
            <p:nvSpPr>
              <p:cNvPr id="48" name="Textfeld 47"/>
              <p:cNvSpPr txBox="1"/>
              <p:nvPr/>
            </p:nvSpPr>
            <p:spPr>
              <a:xfrm>
                <a:off x="4419600" y="2350411"/>
                <a:ext cx="169289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𝑉</m:t>
                          </m:r>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𝐸𝐿</m:t>
                          </m:r>
                        </m:sub>
                      </m:sSub>
                      <m:r>
                        <a:rPr lang="de-DE" sz="2000" b="0" i="1" smtClean="0">
                          <a:latin typeface="Cambria Math"/>
                          <a:cs typeface="Arial" panose="020B0604020202020204" pitchFamily="34" charset="0"/>
                        </a:rPr>
                        <m:t>=</m:t>
                      </m:r>
                      <m:sSub>
                        <m:sSubPr>
                          <m:ctrlPr>
                            <a:rPr lang="de-DE" sz="2000" b="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𝑉</m:t>
                          </m:r>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𝐶𝑈</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48" name="Textfeld 47"/>
              <p:cNvSpPr txBox="1">
                <a:spLocks noRot="1" noChangeAspect="1" noMove="1" noResize="1" noEditPoints="1" noAdjustHandles="1" noChangeArrowheads="1" noChangeShapeType="1" noTextEdit="1"/>
              </p:cNvSpPr>
              <p:nvPr/>
            </p:nvSpPr>
            <p:spPr>
              <a:xfrm>
                <a:off x="4419600" y="2350411"/>
                <a:ext cx="1692899" cy="400110"/>
              </a:xfrm>
              <a:prstGeom prst="rect">
                <a:avLst/>
              </a:prstGeom>
              <a:blipFill rotWithShape="1">
                <a:blip r:embed="rId2" cstate="print"/>
                <a:stretch>
                  <a:fillRect b="-461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9" name="Textfeld 48"/>
              <p:cNvSpPr txBox="1"/>
              <p:nvPr/>
            </p:nvSpPr>
            <p:spPr>
              <a:xfrm>
                <a:off x="4787167" y="3931621"/>
                <a:ext cx="1063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𝐼</m:t>
                          </m:r>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𝑀𝐸𝐶𝐻</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49" name="Textfeld 48"/>
              <p:cNvSpPr txBox="1">
                <a:spLocks noRot="1" noChangeAspect="1" noMove="1" noResize="1" noEditPoints="1" noAdjustHandles="1" noChangeArrowheads="1" noChangeShapeType="1" noTextEdit="1"/>
              </p:cNvSpPr>
              <p:nvPr/>
            </p:nvSpPr>
            <p:spPr>
              <a:xfrm>
                <a:off x="4787167" y="3931621"/>
                <a:ext cx="1063561" cy="400110"/>
              </a:xfrm>
              <a:prstGeom prst="rect">
                <a:avLst/>
              </a:prstGeom>
              <a:blipFill rotWithShape="1">
                <a:blip r:embed="rId3" cstate="print"/>
                <a:stretch>
                  <a:fillRect b="-303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0" name="Textfeld 49"/>
              <p:cNvSpPr txBox="1"/>
              <p:nvPr/>
            </p:nvSpPr>
            <p:spPr>
              <a:xfrm>
                <a:off x="6937439" y="4495800"/>
                <a:ext cx="17027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𝑀𝐸𝐶𝐻</m:t>
                          </m:r>
                        </m:sub>
                      </m:sSub>
                      <m:r>
                        <a:rPr lang="de-DE" sz="2000" b="0" i="1" smtClean="0">
                          <a:latin typeface="Cambria Math"/>
                          <a:cs typeface="Arial" panose="020B0604020202020204" pitchFamily="34" charset="0"/>
                        </a:rPr>
                        <m:t>=</m:t>
                      </m:r>
                      <m:sSub>
                        <m:sSubPr>
                          <m:ctrlPr>
                            <a:rPr lang="de-DE" sz="2000" b="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𝐴𝐵</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50" name="Textfeld 49"/>
              <p:cNvSpPr txBox="1">
                <a:spLocks noRot="1" noChangeAspect="1" noMove="1" noResize="1" noEditPoints="1" noAdjustHandles="1" noChangeArrowheads="1" noChangeShapeType="1" noTextEdit="1"/>
              </p:cNvSpPr>
              <p:nvPr/>
            </p:nvSpPr>
            <p:spPr>
              <a:xfrm>
                <a:off x="6937439" y="4495800"/>
                <a:ext cx="1702710" cy="400110"/>
              </a:xfrm>
              <a:prstGeom prst="rect">
                <a:avLst/>
              </a:prstGeom>
              <a:blipFill rotWithShape="1">
                <a:blip r:embed="rId4" cstate="print"/>
                <a:stretch>
                  <a:fillRect b="-307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1" name="Textfeld 50"/>
              <p:cNvSpPr txBox="1"/>
              <p:nvPr/>
            </p:nvSpPr>
            <p:spPr>
              <a:xfrm>
                <a:off x="6965870" y="2833490"/>
                <a:ext cx="11113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𝑉</m:t>
                          </m:r>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𝑀𝐸𝐶𝐻</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51" name="Textfeld 50"/>
              <p:cNvSpPr txBox="1">
                <a:spLocks noRot="1" noChangeAspect="1" noMove="1" noResize="1" noEditPoints="1" noAdjustHandles="1" noChangeArrowheads="1" noChangeShapeType="1" noTextEdit="1"/>
              </p:cNvSpPr>
              <p:nvPr/>
            </p:nvSpPr>
            <p:spPr>
              <a:xfrm>
                <a:off x="6965870" y="2833490"/>
                <a:ext cx="1111330" cy="400110"/>
              </a:xfrm>
              <a:prstGeom prst="rect">
                <a:avLst/>
              </a:prstGeom>
              <a:blipFill rotWithShape="1">
                <a:blip r:embed="rId5" cstate="print"/>
                <a:stretch>
                  <a:fillRect b="-461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2" name="Textfeld 51"/>
              <p:cNvSpPr txBox="1"/>
              <p:nvPr/>
            </p:nvSpPr>
            <p:spPr>
              <a:xfrm>
                <a:off x="523882" y="3938320"/>
                <a:ext cx="69345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Arial" panose="020B0604020202020204" pitchFamily="34" charset="0"/>
                            </a:rPr>
                          </m:ctrlPr>
                        </m:sSubPr>
                        <m:e>
                          <m:r>
                            <a:rPr lang="de-DE" sz="2000" b="0" i="1" smtClean="0">
                              <a:latin typeface="Cambria Math"/>
                              <a:cs typeface="Arial" panose="020B0604020202020204" pitchFamily="34" charset="0"/>
                            </a:rPr>
                            <m:t>𝑃</m:t>
                          </m:r>
                        </m:e>
                        <m:sub>
                          <m:r>
                            <a:rPr lang="de-DE" sz="2000" b="0" i="1" smtClean="0">
                              <a:latin typeface="Cambria Math"/>
                              <a:cs typeface="Arial" panose="020B0604020202020204" pitchFamily="34" charset="0"/>
                            </a:rPr>
                            <m:t> </m:t>
                          </m:r>
                          <m:r>
                            <a:rPr lang="de-DE" sz="2000" b="0" i="1" smtClean="0">
                              <a:latin typeface="Cambria Math"/>
                              <a:cs typeface="Arial" panose="020B0604020202020204" pitchFamily="34" charset="0"/>
                            </a:rPr>
                            <m:t>𝑍𝑈</m:t>
                          </m:r>
                        </m:sub>
                      </m:sSub>
                    </m:oMath>
                  </m:oMathPara>
                </a14:m>
                <a:endParaRPr lang="en-US" sz="2000" i="1" dirty="0">
                  <a:latin typeface="Arial" panose="020B0604020202020204" pitchFamily="34" charset="0"/>
                  <a:cs typeface="Arial" panose="020B0604020202020204" pitchFamily="34" charset="0"/>
                </a:endParaRPr>
              </a:p>
            </p:txBody>
          </p:sp>
        </mc:Choice>
        <mc:Fallback>
          <p:sp>
            <p:nvSpPr>
              <p:cNvPr id="52" name="Textfeld 51"/>
              <p:cNvSpPr txBox="1">
                <a:spLocks noRot="1" noChangeAspect="1" noMove="1" noResize="1" noEditPoints="1" noAdjustHandles="1" noChangeArrowheads="1" noChangeShapeType="1" noTextEdit="1"/>
              </p:cNvSpPr>
              <p:nvPr/>
            </p:nvSpPr>
            <p:spPr>
              <a:xfrm>
                <a:off x="523882" y="3938320"/>
                <a:ext cx="693459" cy="400110"/>
              </a:xfrm>
              <a:prstGeom prst="rect">
                <a:avLst/>
              </a:prstGeom>
              <a:blipFill rotWithShape="1">
                <a:blip r:embed="rId6" cstate="print"/>
                <a:stretch>
                  <a:fillRect b="-303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7" name="Inhaltsplatzhalter 2"/>
              <p:cNvSpPr>
                <a:spLocks noGrp="1"/>
              </p:cNvSpPr>
              <p:nvPr>
                <p:ph idx="1"/>
              </p:nvPr>
            </p:nvSpPr>
            <p:spPr>
              <a:xfrm>
                <a:off x="228600" y="4724400"/>
                <a:ext cx="8229600" cy="1219200"/>
              </a:xfrm>
            </p:spPr>
            <p:txBody>
              <a:bodyPr/>
              <a:lstStyle/>
              <a:p>
                <a:r>
                  <a:rPr lang="de-DE" sz="1200" dirty="0" smtClean="0">
                    <a:solidFill>
                      <a:schemeClr val="tx1"/>
                    </a:solidFill>
                  </a:rPr>
                  <a:t>Mechanische Leistung an der Welle: </a:t>
                </a:r>
                <a14:m>
                  <m:oMath xmlns:m="http://schemas.openxmlformats.org/officeDocument/2006/math">
                    <m:sSub>
                      <m:sSubPr>
                        <m:ctrlPr>
                          <a:rPr lang="de-DE" sz="1200" i="1" smtClean="0">
                            <a:solidFill>
                              <a:schemeClr val="tx1"/>
                            </a:solidFill>
                            <a:latin typeface="Cambria Math"/>
                          </a:rPr>
                        </m:ctrlPr>
                      </m:sSubPr>
                      <m:e>
                        <m:r>
                          <a:rPr lang="de-DE" sz="1200" b="0" i="1" smtClean="0">
                            <a:solidFill>
                              <a:schemeClr val="tx1"/>
                            </a:solidFill>
                            <a:latin typeface="Cambria Math"/>
                          </a:rPr>
                          <m:t>𝑃</m:t>
                        </m:r>
                      </m:e>
                      <m:sub>
                        <m:r>
                          <a:rPr lang="de-DE" sz="1200" b="0" i="1" smtClean="0">
                            <a:solidFill>
                              <a:schemeClr val="tx1"/>
                            </a:solidFill>
                            <a:latin typeface="Cambria Math"/>
                          </a:rPr>
                          <m:t>𝑀𝐸𝐶𝐻</m:t>
                        </m:r>
                      </m:sub>
                    </m:sSub>
                    <m:r>
                      <a:rPr lang="de-DE" sz="1200" b="0" i="1" smtClean="0">
                        <a:solidFill>
                          <a:schemeClr val="tx1"/>
                        </a:solidFill>
                        <a:latin typeface="Cambria Math"/>
                      </a:rPr>
                      <m:t>=</m:t>
                    </m:r>
                    <m:sSub>
                      <m:sSubPr>
                        <m:ctrlPr>
                          <a:rPr lang="de-DE" sz="1200" b="0" i="1" smtClean="0">
                            <a:solidFill>
                              <a:schemeClr val="tx1"/>
                            </a:solidFill>
                            <a:latin typeface="Cambria Math"/>
                          </a:rPr>
                        </m:ctrlPr>
                      </m:sSubPr>
                      <m:e>
                        <m:r>
                          <a:rPr lang="de-DE" sz="1200" b="0" i="1" smtClean="0">
                            <a:solidFill>
                              <a:schemeClr val="tx1"/>
                            </a:solidFill>
                            <a:latin typeface="Cambria Math"/>
                          </a:rPr>
                          <m:t>𝑀</m:t>
                        </m:r>
                      </m:e>
                      <m:sub>
                        <m:r>
                          <a:rPr lang="de-DE" sz="1200" b="0" i="1" smtClean="0">
                            <a:solidFill>
                              <a:schemeClr val="tx1"/>
                            </a:solidFill>
                            <a:latin typeface="Cambria Math"/>
                          </a:rPr>
                          <m:t>𝑀𝐸𝐶𝐻</m:t>
                        </m:r>
                      </m:sub>
                    </m:sSub>
                    <m:r>
                      <a:rPr lang="de-DE" sz="1200" b="0" i="1" smtClean="0">
                        <a:solidFill>
                          <a:schemeClr val="tx1"/>
                        </a:solidFill>
                        <a:latin typeface="Cambria Math"/>
                      </a:rPr>
                      <m:t>∗</m:t>
                    </m:r>
                    <m:r>
                      <a:rPr lang="de-DE" sz="1200" b="0" i="1" smtClean="0">
                        <a:solidFill>
                          <a:schemeClr val="tx1"/>
                        </a:solidFill>
                        <a:latin typeface="Cambria Math"/>
                        <a:ea typeface="Cambria Math"/>
                      </a:rPr>
                      <m:t>𝜔</m:t>
                    </m:r>
                  </m:oMath>
                </a14:m>
                <a:endParaRPr lang="en-US" sz="1200" dirty="0" smtClean="0">
                  <a:solidFill>
                    <a:schemeClr val="tx1"/>
                  </a:solidFill>
                </a:endParaRPr>
              </a:p>
              <a:p>
                <a:r>
                  <a:rPr lang="de-DE" sz="1200" dirty="0" smtClean="0">
                    <a:solidFill>
                      <a:schemeClr val="tx1"/>
                    </a:solidFill>
                  </a:rPr>
                  <a:t>Innere Leistung: </a:t>
                </a:r>
                <a14:m>
                  <m:oMath xmlns:m="http://schemas.openxmlformats.org/officeDocument/2006/math">
                    <m:sSub>
                      <m:sSubPr>
                        <m:ctrlPr>
                          <a:rPr lang="de-DE" sz="1200" i="1">
                            <a:solidFill>
                              <a:schemeClr val="tx1"/>
                            </a:solidFill>
                            <a:latin typeface="Cambria Math"/>
                          </a:rPr>
                        </m:ctrlPr>
                      </m:sSubPr>
                      <m:e>
                        <m:r>
                          <a:rPr lang="de-DE" sz="1200" i="1">
                            <a:solidFill>
                              <a:schemeClr val="tx1"/>
                            </a:solidFill>
                            <a:latin typeface="Cambria Math"/>
                          </a:rPr>
                          <m:t>𝑃</m:t>
                        </m:r>
                      </m:e>
                      <m:sub>
                        <m:r>
                          <a:rPr lang="de-DE" sz="1200" b="0" i="1" smtClean="0">
                            <a:solidFill>
                              <a:schemeClr val="tx1"/>
                            </a:solidFill>
                            <a:latin typeface="Cambria Math"/>
                          </a:rPr>
                          <m:t>𝐼</m:t>
                        </m:r>
                        <m:r>
                          <a:rPr lang="de-DE" sz="1200" b="0" i="1" smtClean="0">
                            <a:solidFill>
                              <a:schemeClr val="tx1"/>
                            </a:solidFill>
                            <a:latin typeface="Cambria Math"/>
                          </a:rPr>
                          <m:t> </m:t>
                        </m:r>
                        <m:r>
                          <a:rPr lang="de-DE" sz="1200" i="1">
                            <a:solidFill>
                              <a:schemeClr val="tx1"/>
                            </a:solidFill>
                            <a:latin typeface="Cambria Math"/>
                          </a:rPr>
                          <m:t>𝑀𝐸𝐶𝐻</m:t>
                        </m:r>
                      </m:sub>
                    </m:sSub>
                    <m:r>
                      <a:rPr lang="de-DE" sz="1200" i="1">
                        <a:solidFill>
                          <a:schemeClr val="tx1"/>
                        </a:solidFill>
                        <a:latin typeface="Cambria Math"/>
                      </a:rPr>
                      <m:t>=</m:t>
                    </m:r>
                    <m:sSub>
                      <m:sSubPr>
                        <m:ctrlPr>
                          <a:rPr lang="de-DE" sz="1200" i="1">
                            <a:solidFill>
                              <a:schemeClr val="tx1"/>
                            </a:solidFill>
                            <a:latin typeface="Cambria Math"/>
                          </a:rPr>
                        </m:ctrlPr>
                      </m:sSubPr>
                      <m:e>
                        <m:r>
                          <a:rPr lang="de-DE" sz="1200" i="1">
                            <a:solidFill>
                              <a:schemeClr val="tx1"/>
                            </a:solidFill>
                            <a:latin typeface="Cambria Math"/>
                          </a:rPr>
                          <m:t>𝑀</m:t>
                        </m:r>
                      </m:e>
                      <m:sub>
                        <m:r>
                          <a:rPr lang="de-DE" sz="1200" b="0" i="1" smtClean="0">
                            <a:solidFill>
                              <a:schemeClr val="tx1"/>
                            </a:solidFill>
                            <a:latin typeface="Cambria Math"/>
                          </a:rPr>
                          <m:t>𝐼</m:t>
                        </m:r>
                      </m:sub>
                    </m:sSub>
                    <m:r>
                      <a:rPr lang="de-DE" sz="1200" i="1">
                        <a:solidFill>
                          <a:schemeClr val="tx1"/>
                        </a:solidFill>
                        <a:latin typeface="Cambria Math"/>
                      </a:rPr>
                      <m:t>∗</m:t>
                    </m:r>
                    <m:r>
                      <a:rPr lang="de-DE" sz="1200" i="1">
                        <a:solidFill>
                          <a:schemeClr val="tx1"/>
                        </a:solidFill>
                        <a:latin typeface="Cambria Math"/>
                        <a:ea typeface="Cambria Math"/>
                      </a:rPr>
                      <m:t>𝜔</m:t>
                    </m:r>
                  </m:oMath>
                </a14:m>
                <a:r>
                  <a:rPr lang="en-US" sz="1200" dirty="0" smtClean="0">
                    <a:solidFill>
                      <a:schemeClr val="tx1"/>
                    </a:solidFill>
                  </a:rPr>
                  <a:t>  (</a:t>
                </a:r>
                <a:r>
                  <a:rPr lang="en-US" sz="1200" dirty="0" err="1" smtClean="0">
                    <a:solidFill>
                      <a:schemeClr val="tx1"/>
                    </a:solidFill>
                  </a:rPr>
                  <a:t>inneres</a:t>
                </a:r>
                <a:r>
                  <a:rPr lang="en-US" sz="1200" dirty="0" smtClean="0">
                    <a:solidFill>
                      <a:schemeClr val="tx1"/>
                    </a:solidFill>
                  </a:rPr>
                  <a:t> Moment) </a:t>
                </a:r>
              </a:p>
              <a:p>
                <a:r>
                  <a:rPr lang="de-DE" sz="1200" dirty="0" smtClean="0">
                    <a:solidFill>
                      <a:schemeClr val="tx1"/>
                    </a:solidFill>
                  </a:rPr>
                  <a:t>Mechanische Verluste sind Eisenverluste (Magnetisierungsverluste &amp; Wirbelstromverluste), </a:t>
                </a:r>
                <a:r>
                  <a:rPr lang="de-DE" sz="1200" dirty="0">
                    <a:solidFill>
                      <a:schemeClr val="tx1"/>
                    </a:solidFill>
                  </a:rPr>
                  <a:t>Reibungsverluste </a:t>
                </a:r>
                <a:r>
                  <a:rPr lang="de-DE" sz="1200" dirty="0" smtClean="0">
                    <a:solidFill>
                      <a:schemeClr val="tx1"/>
                    </a:solidFill>
                  </a:rPr>
                  <a:t>am Wellendichtring, Reibungsverluste der Lager, Luftreibung innerhalb des Motorgehäuses / Verwirbelungen.</a:t>
                </a:r>
              </a:p>
              <a:p>
                <a:r>
                  <a:rPr lang="de-DE" sz="1200" dirty="0" smtClean="0">
                    <a:solidFill>
                      <a:schemeClr val="tx1"/>
                    </a:solidFill>
                  </a:rPr>
                  <a:t>Elektrische Verluste sind Kupferverluste der Wicklung: </a:t>
                </a:r>
                <a14:m>
                  <m:oMath xmlns:m="http://schemas.openxmlformats.org/officeDocument/2006/math">
                    <m:sSub>
                      <m:sSubPr>
                        <m:ctrlPr>
                          <a:rPr lang="de-DE" sz="1200" i="1">
                            <a:solidFill>
                              <a:schemeClr val="tx1"/>
                            </a:solidFill>
                            <a:latin typeface="Cambria Math"/>
                          </a:rPr>
                        </m:ctrlPr>
                      </m:sSubPr>
                      <m:e>
                        <m:r>
                          <a:rPr lang="de-DE" sz="1200" i="1">
                            <a:solidFill>
                              <a:schemeClr val="tx1"/>
                            </a:solidFill>
                            <a:latin typeface="Cambria Math"/>
                          </a:rPr>
                          <m:t>𝑃</m:t>
                        </m:r>
                      </m:e>
                      <m:sub>
                        <m:r>
                          <a:rPr lang="de-DE" sz="1200" b="0" i="1" smtClean="0">
                            <a:solidFill>
                              <a:schemeClr val="tx1"/>
                            </a:solidFill>
                            <a:latin typeface="Cambria Math"/>
                          </a:rPr>
                          <m:t>𝑉</m:t>
                        </m:r>
                        <m:r>
                          <a:rPr lang="de-DE" sz="1200" i="1">
                            <a:solidFill>
                              <a:schemeClr val="tx1"/>
                            </a:solidFill>
                            <a:latin typeface="Cambria Math"/>
                          </a:rPr>
                          <m:t> </m:t>
                        </m:r>
                        <m:r>
                          <a:rPr lang="de-DE" sz="1200" b="0" i="1" smtClean="0">
                            <a:solidFill>
                              <a:schemeClr val="tx1"/>
                            </a:solidFill>
                            <a:latin typeface="Cambria Math"/>
                          </a:rPr>
                          <m:t>𝐶𝑈</m:t>
                        </m:r>
                      </m:sub>
                    </m:sSub>
                    <m:r>
                      <a:rPr lang="de-DE" sz="1200" i="1">
                        <a:solidFill>
                          <a:schemeClr val="tx1"/>
                        </a:solidFill>
                        <a:latin typeface="Cambria Math"/>
                      </a:rPr>
                      <m:t>=</m:t>
                    </m:r>
                    <m:r>
                      <a:rPr lang="de-DE" sz="1200" b="0" i="1" smtClean="0">
                        <a:solidFill>
                          <a:schemeClr val="tx1"/>
                        </a:solidFill>
                        <a:latin typeface="Cambria Math"/>
                      </a:rPr>
                      <m:t>3∗</m:t>
                    </m:r>
                    <m:sSup>
                      <m:sSupPr>
                        <m:ctrlPr>
                          <a:rPr lang="de-DE" sz="1200" b="0" i="1" smtClean="0">
                            <a:solidFill>
                              <a:schemeClr val="tx1"/>
                            </a:solidFill>
                            <a:latin typeface="Cambria Math"/>
                          </a:rPr>
                        </m:ctrlPr>
                      </m:sSupPr>
                      <m:e>
                        <m:r>
                          <a:rPr lang="de-DE" sz="1200" b="0" i="1" smtClean="0">
                            <a:solidFill>
                              <a:schemeClr val="tx1"/>
                            </a:solidFill>
                            <a:latin typeface="Cambria Math"/>
                          </a:rPr>
                          <m:t>𝐼</m:t>
                        </m:r>
                      </m:e>
                      <m:sup>
                        <m:r>
                          <a:rPr lang="de-DE" sz="1200" b="0" i="1" smtClean="0">
                            <a:solidFill>
                              <a:schemeClr val="tx1"/>
                            </a:solidFill>
                            <a:latin typeface="Cambria Math"/>
                          </a:rPr>
                          <m:t>2</m:t>
                        </m:r>
                      </m:sup>
                    </m:sSup>
                    <m:r>
                      <a:rPr lang="de-DE" sz="1200" b="0" i="1" smtClean="0">
                        <a:solidFill>
                          <a:schemeClr val="tx1"/>
                        </a:solidFill>
                        <a:latin typeface="Cambria Math"/>
                      </a:rPr>
                      <m:t>∗</m:t>
                    </m:r>
                    <m:r>
                      <a:rPr lang="de-DE" sz="1200" b="0" i="1" smtClean="0">
                        <a:solidFill>
                          <a:schemeClr val="tx1"/>
                        </a:solidFill>
                        <a:latin typeface="Cambria Math"/>
                      </a:rPr>
                      <m:t>𝑅</m:t>
                    </m:r>
                  </m:oMath>
                </a14:m>
                <a:endParaRPr lang="en-US" sz="1200" dirty="0" smtClean="0">
                  <a:solidFill>
                    <a:schemeClr val="tx1"/>
                  </a:solidFill>
                </a:endParaRPr>
              </a:p>
              <a:p>
                <a:endParaRPr lang="en-US" sz="1200" dirty="0"/>
              </a:p>
              <a:p>
                <a:endParaRPr lang="de-DE" dirty="0" smtClean="0"/>
              </a:p>
              <a:p>
                <a:endParaRPr lang="de-DE" dirty="0"/>
              </a:p>
              <a:p>
                <a:endParaRPr lang="en-US" dirty="0"/>
              </a:p>
            </p:txBody>
          </p:sp>
        </mc:Choice>
        <mc:Fallback>
          <p:sp>
            <p:nvSpPr>
              <p:cNvPr id="57" name="Inhaltsplatzhalter 2"/>
              <p:cNvSpPr>
                <a:spLocks noGrp="1" noRot="1" noChangeAspect="1" noMove="1" noResize="1" noEditPoints="1" noAdjustHandles="1" noChangeArrowheads="1" noChangeShapeType="1" noTextEdit="1"/>
              </p:cNvSpPr>
              <p:nvPr>
                <p:ph idx="1"/>
              </p:nvPr>
            </p:nvSpPr>
            <p:spPr>
              <a:xfrm>
                <a:off x="228600" y="4724400"/>
                <a:ext cx="8229600" cy="1219200"/>
              </a:xfrm>
              <a:blipFill rotWithShape="1">
                <a:blip r:embed="rId7" cstate="print"/>
                <a:stretch>
                  <a:fillRect l="-74" t="-500" b="-5000"/>
                </a:stretch>
              </a:blipFill>
            </p:spPr>
            <p:txBody>
              <a:bodyPr/>
              <a:lstStyle/>
              <a:p>
                <a:r>
                  <a:rPr lang="en-US" dirty="0">
                    <a:noFill/>
                  </a:rPr>
                  <a:t> </a:t>
                </a:r>
              </a:p>
            </p:txBody>
          </p:sp>
        </mc:Fallback>
      </mc:AlternateContent>
      <mc:AlternateContent xmlns:mc="http://schemas.openxmlformats.org/markup-compatibility/2006">
        <mc:Choice xmlns="" xmlns:a14="http://schemas.microsoft.com/office/drawing/2010/main" Requires="a14">
          <p:sp>
            <p:nvSpPr>
              <p:cNvPr id="59" name="Textfeld 58"/>
              <p:cNvSpPr txBox="1"/>
              <p:nvPr/>
            </p:nvSpPr>
            <p:spPr>
              <a:xfrm>
                <a:off x="3916706" y="4980801"/>
                <a:ext cx="10840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solidFill>
                          <a:latin typeface="Cambria Math"/>
                          <a:cs typeface="Arial" panose="020B0604020202020204" pitchFamily="34" charset="0"/>
                        </a:rPr>
                        <m:t>=</m:t>
                      </m:r>
                      <m:sSub>
                        <m:sSubPr>
                          <m:ctrlPr>
                            <a:rPr lang="de-DE" sz="1200" b="0" i="1" smtClean="0">
                              <a:solidFill>
                                <a:schemeClr val="tx1"/>
                              </a:solidFill>
                              <a:latin typeface="Cambria Math"/>
                              <a:cs typeface="Arial" panose="020B0604020202020204" pitchFamily="34" charset="0"/>
                            </a:rPr>
                          </m:ctrlPr>
                        </m:sSubPr>
                        <m:e>
                          <m:r>
                            <a:rPr lang="de-DE" sz="1200" b="0" i="1" smtClean="0">
                              <a:solidFill>
                                <a:schemeClr val="tx1"/>
                              </a:solidFill>
                              <a:latin typeface="Cambria Math"/>
                              <a:cs typeface="Arial" panose="020B0604020202020204" pitchFamily="34" charset="0"/>
                            </a:rPr>
                            <m:t>𝐾𝑇</m:t>
                          </m:r>
                        </m:e>
                        <m:sub>
                          <m:r>
                            <a:rPr lang="de-DE" sz="1200" b="0" i="1" smtClean="0">
                              <a:solidFill>
                                <a:schemeClr val="tx1"/>
                              </a:solidFill>
                              <a:latin typeface="Cambria Math"/>
                              <a:cs typeface="Arial" panose="020B0604020202020204" pitchFamily="34" charset="0"/>
                            </a:rPr>
                            <m:t>𝐼</m:t>
                          </m:r>
                        </m:sub>
                      </m:sSub>
                      <m:r>
                        <a:rPr lang="de-DE" sz="1200" b="0" i="1" smtClean="0">
                          <a:solidFill>
                            <a:schemeClr val="tx1"/>
                          </a:solidFill>
                          <a:latin typeface="Cambria Math"/>
                          <a:cs typeface="Arial" panose="020B0604020202020204" pitchFamily="34" charset="0"/>
                        </a:rPr>
                        <m:t>∗</m:t>
                      </m:r>
                      <m:r>
                        <a:rPr lang="de-DE" sz="1200" b="0" i="1" smtClean="0">
                          <a:solidFill>
                            <a:schemeClr val="tx1"/>
                          </a:solidFill>
                          <a:latin typeface="Cambria Math"/>
                          <a:cs typeface="Arial" panose="020B0604020202020204" pitchFamily="34" charset="0"/>
                        </a:rPr>
                        <m:t>𝐼</m:t>
                      </m:r>
                      <m:r>
                        <a:rPr lang="de-DE" sz="1200" b="0" i="1" smtClean="0">
                          <a:solidFill>
                            <a:schemeClr val="tx1"/>
                          </a:solidFill>
                          <a:latin typeface="Cambria Math"/>
                          <a:cs typeface="Arial" panose="020B0604020202020204" pitchFamily="34" charset="0"/>
                        </a:rPr>
                        <m:t>∗</m:t>
                      </m:r>
                      <m:r>
                        <a:rPr lang="de-DE" sz="1200" b="0" i="1" smtClean="0">
                          <a:solidFill>
                            <a:schemeClr val="tx1"/>
                          </a:solidFill>
                          <a:latin typeface="Cambria Math"/>
                          <a:ea typeface="Cambria Math"/>
                          <a:cs typeface="Arial" panose="020B0604020202020204" pitchFamily="34" charset="0"/>
                        </a:rPr>
                        <m:t>𝜔</m:t>
                      </m:r>
                    </m:oMath>
                  </m:oMathPara>
                </a14:m>
                <a:endParaRPr lang="en-US" sz="1200" i="1" dirty="0">
                  <a:solidFill>
                    <a:schemeClr val="tx1"/>
                  </a:solidFill>
                  <a:latin typeface="Arial" panose="020B0604020202020204" pitchFamily="34" charset="0"/>
                  <a:cs typeface="Arial" panose="020B0604020202020204" pitchFamily="34" charset="0"/>
                </a:endParaRPr>
              </a:p>
            </p:txBody>
          </p:sp>
        </mc:Choice>
        <mc:Fallback>
          <p:sp>
            <p:nvSpPr>
              <p:cNvPr id="59" name="Textfeld 58"/>
              <p:cNvSpPr txBox="1">
                <a:spLocks noRot="1" noChangeAspect="1" noMove="1" noResize="1" noEditPoints="1" noAdjustHandles="1" noChangeArrowheads="1" noChangeShapeType="1" noTextEdit="1"/>
              </p:cNvSpPr>
              <p:nvPr/>
            </p:nvSpPr>
            <p:spPr>
              <a:xfrm>
                <a:off x="3916706" y="4980801"/>
                <a:ext cx="1084015" cy="276999"/>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0" name="Textfeld 59"/>
              <p:cNvSpPr txBox="1"/>
              <p:nvPr/>
            </p:nvSpPr>
            <p:spPr>
              <a:xfrm>
                <a:off x="4931599" y="4980801"/>
                <a:ext cx="13599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solidFill>
                          <a:latin typeface="Cambria Math"/>
                          <a:cs typeface="Arial" panose="020B0604020202020204" pitchFamily="34" charset="0"/>
                        </a:rPr>
                        <m:t>=</m:t>
                      </m:r>
                      <m:sSub>
                        <m:sSubPr>
                          <m:ctrlPr>
                            <a:rPr lang="de-DE" sz="1200" b="0" i="1" smtClean="0">
                              <a:solidFill>
                                <a:schemeClr val="tx1"/>
                              </a:solidFill>
                              <a:latin typeface="Cambria Math"/>
                              <a:cs typeface="Arial" panose="020B0604020202020204" pitchFamily="34" charset="0"/>
                            </a:rPr>
                          </m:ctrlPr>
                        </m:sSubPr>
                        <m:e>
                          <m:r>
                            <a:rPr lang="de-DE" sz="1200" b="0" i="1" smtClean="0">
                              <a:solidFill>
                                <a:schemeClr val="tx1"/>
                              </a:solidFill>
                              <a:latin typeface="Cambria Math"/>
                              <a:cs typeface="Arial" panose="020B0604020202020204" pitchFamily="34" charset="0"/>
                            </a:rPr>
                            <m:t>3∗</m:t>
                          </m:r>
                          <m:r>
                            <a:rPr lang="de-DE" sz="1200" b="0" i="1" smtClean="0">
                              <a:solidFill>
                                <a:schemeClr val="tx1"/>
                              </a:solidFill>
                              <a:latin typeface="Cambria Math"/>
                              <a:cs typeface="Arial" panose="020B0604020202020204" pitchFamily="34" charset="0"/>
                            </a:rPr>
                            <m:t>𝑈</m:t>
                          </m:r>
                        </m:e>
                        <m:sub>
                          <m:r>
                            <a:rPr lang="de-DE" sz="1200" b="0" i="1" smtClean="0">
                              <a:solidFill>
                                <a:schemeClr val="tx1"/>
                              </a:solidFill>
                              <a:latin typeface="Cambria Math"/>
                              <a:cs typeface="Arial" panose="020B0604020202020204" pitchFamily="34" charset="0"/>
                            </a:rPr>
                            <m:t>𝐸𝑀𝐾</m:t>
                          </m:r>
                          <m:r>
                            <a:rPr lang="de-DE" sz="1200" b="0" i="1" smtClean="0">
                              <a:solidFill>
                                <a:schemeClr val="tx1"/>
                              </a:solidFill>
                              <a:latin typeface="Cambria Math"/>
                              <a:cs typeface="Arial" panose="020B0604020202020204" pitchFamily="34" charset="0"/>
                            </a:rPr>
                            <m:t> </m:t>
                          </m:r>
                          <m:r>
                            <a:rPr lang="de-DE" sz="1200" b="0" i="1" smtClean="0">
                              <a:solidFill>
                                <a:schemeClr val="tx1"/>
                              </a:solidFill>
                              <a:latin typeface="Cambria Math"/>
                              <a:cs typeface="Arial" panose="020B0604020202020204" pitchFamily="34" charset="0"/>
                            </a:rPr>
                            <m:t>𝑃𝐻</m:t>
                          </m:r>
                        </m:sub>
                      </m:sSub>
                      <m:r>
                        <a:rPr lang="de-DE" sz="1200" b="0" i="1" smtClean="0">
                          <a:solidFill>
                            <a:schemeClr val="tx1"/>
                          </a:solidFill>
                          <a:latin typeface="Cambria Math"/>
                          <a:cs typeface="Arial" panose="020B0604020202020204" pitchFamily="34" charset="0"/>
                        </a:rPr>
                        <m:t>∗</m:t>
                      </m:r>
                      <m:r>
                        <a:rPr lang="de-DE" sz="1200" b="0" i="1" smtClean="0">
                          <a:solidFill>
                            <a:schemeClr val="tx1"/>
                          </a:solidFill>
                          <a:latin typeface="Cambria Math"/>
                          <a:cs typeface="Arial" panose="020B0604020202020204" pitchFamily="34" charset="0"/>
                        </a:rPr>
                        <m:t>𝐼</m:t>
                      </m:r>
                    </m:oMath>
                  </m:oMathPara>
                </a14:m>
                <a:endParaRPr lang="en-US" sz="1200" i="1" dirty="0">
                  <a:solidFill>
                    <a:schemeClr val="tx1"/>
                  </a:solidFill>
                  <a:latin typeface="Arial" panose="020B0604020202020204" pitchFamily="34" charset="0"/>
                  <a:cs typeface="Arial" panose="020B0604020202020204" pitchFamily="34" charset="0"/>
                </a:endParaRPr>
              </a:p>
            </p:txBody>
          </p:sp>
        </mc:Choice>
        <mc:Fallback>
          <p:sp>
            <p:nvSpPr>
              <p:cNvPr id="60" name="Textfeld 59"/>
              <p:cNvSpPr txBox="1">
                <a:spLocks noRot="1" noChangeAspect="1" noMove="1" noResize="1" noEditPoints="1" noAdjustHandles="1" noChangeArrowheads="1" noChangeShapeType="1" noTextEdit="1"/>
              </p:cNvSpPr>
              <p:nvPr/>
            </p:nvSpPr>
            <p:spPr>
              <a:xfrm>
                <a:off x="4931599" y="4980801"/>
                <a:ext cx="1359924" cy="276999"/>
              </a:xfrm>
              <a:prstGeom prst="rect">
                <a:avLst/>
              </a:prstGeom>
              <a:blipFill rotWithShape="1">
                <a:blip r:embed="rId9" cstate="print"/>
                <a:stretch>
                  <a:fillRect/>
                </a:stretch>
              </a:blipFill>
            </p:spPr>
            <p:txBody>
              <a:bodyPr/>
              <a:lstStyle/>
              <a:p>
                <a:r>
                  <a:rPr lang="en-US">
                    <a:noFill/>
                  </a:rPr>
                  <a:t> </a:t>
                </a:r>
              </a:p>
            </p:txBody>
          </p:sp>
        </mc:Fallback>
      </mc:AlternateContent>
      <p:sp>
        <p:nvSpPr>
          <p:cNvPr id="54" name="Textfeld 53"/>
          <p:cNvSpPr txBox="1"/>
          <p:nvPr/>
        </p:nvSpPr>
        <p:spPr>
          <a:xfrm>
            <a:off x="3275856" y="6021288"/>
            <a:ext cx="2664776" cy="369332"/>
          </a:xfrm>
          <a:prstGeom prst="rect">
            <a:avLst/>
          </a:prstGeom>
          <a:noFill/>
          <a:ln w="19050">
            <a:solidFill>
              <a:srgbClr val="FF0000"/>
            </a:solidFill>
          </a:ln>
        </p:spPr>
        <p:txBody>
          <a:bodyPr wrap="square" rtlCol="0">
            <a:spAutoFit/>
          </a:bodyPr>
          <a:lstStyle/>
          <a:p>
            <a:pPr algn="ctr"/>
            <a:r>
              <a:rPr lang="de-DE" dirty="0">
                <a:solidFill>
                  <a:srgbClr val="FF0000"/>
                </a:solidFill>
              </a:rPr>
              <a:t>v</a:t>
            </a:r>
            <a:r>
              <a:rPr lang="de-DE" dirty="0" smtClean="0">
                <a:solidFill>
                  <a:srgbClr val="FF0000"/>
                </a:solidFill>
              </a:rPr>
              <a:t>erlustfreie Maschine</a:t>
            </a:r>
            <a:endParaRPr lang="en-US" dirty="0">
              <a:solidFill>
                <a:srgbClr val="FF0000"/>
              </a:solidFill>
            </a:endParaRPr>
          </a:p>
        </p:txBody>
      </p:sp>
      <p:cxnSp>
        <p:nvCxnSpPr>
          <p:cNvPr id="55" name="Gerade Verbindung mit Pfeil 54"/>
          <p:cNvCxnSpPr>
            <a:stCxn id="54" idx="0"/>
            <a:endCxn id="56" idx="4"/>
          </p:cNvCxnSpPr>
          <p:nvPr/>
        </p:nvCxnSpPr>
        <p:spPr>
          <a:xfrm flipH="1" flipV="1">
            <a:off x="4581122" y="4484011"/>
            <a:ext cx="27122" cy="15372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2638993" y="2833490"/>
            <a:ext cx="3884257" cy="16505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llipse 57"/>
          <p:cNvSpPr/>
          <p:nvPr/>
        </p:nvSpPr>
        <p:spPr>
          <a:xfrm>
            <a:off x="4952999" y="4917074"/>
            <a:ext cx="1417325" cy="4169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Gerade Verbindung mit Pfeil 60"/>
          <p:cNvCxnSpPr>
            <a:stCxn id="54" idx="0"/>
          </p:cNvCxnSpPr>
          <p:nvPr/>
        </p:nvCxnSpPr>
        <p:spPr>
          <a:xfrm flipV="1">
            <a:off x="4608244" y="5215950"/>
            <a:ext cx="382678" cy="8053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rot="5400000">
            <a:off x="2880211" y="2651614"/>
            <a:ext cx="487978"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hteck 62"/>
          <p:cNvSpPr/>
          <p:nvPr/>
        </p:nvSpPr>
        <p:spPr>
          <a:xfrm>
            <a:off x="2438400" y="2219278"/>
            <a:ext cx="457698"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atumsplatzhalter 65"/>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67" name="Foliennummernplatzhalter 66"/>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6</a:t>
            </a:fld>
            <a:endParaRPr lang="de-DE" sz="1000" dirty="0">
              <a:solidFill>
                <a:schemeClr val="tx2">
                  <a:lumMod val="50000"/>
                </a:schemeClr>
              </a:solidFill>
              <a:latin typeface="Corbel" pitchFamily="34" charset="0"/>
            </a:endParaRPr>
          </a:p>
        </p:txBody>
      </p:sp>
      <p:sp>
        <p:nvSpPr>
          <p:cNvPr id="68" name="Fußzeilenplatzhalter 67"/>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2324110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p:bldP spid="43" grpId="0"/>
      <p:bldP spid="44" grpId="0" animBg="1"/>
      <p:bldP spid="45" grpId="0"/>
      <p:bldP spid="46" grpId="0" animBg="1"/>
      <p:bldP spid="47" grpId="0"/>
      <p:bldP spid="48" grpId="0" animBg="1"/>
      <p:bldP spid="49" grpId="0" animBg="1"/>
      <p:bldP spid="50" grpId="0" animBg="1"/>
      <p:bldP spid="51" grpId="0" animBg="1"/>
      <p:bldP spid="52" grpId="0" animBg="1"/>
      <p:bldP spid="59" grpId="0" animBg="1"/>
      <p:bldP spid="60" grpId="0" animBg="1"/>
      <p:bldP spid="54" grpId="0" animBg="1"/>
      <p:bldP spid="56" grpId="0" animBg="1"/>
      <p:bldP spid="5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3-Körper-Modell (3-BODY-MODEL)</a:t>
            </a:r>
            <a:endParaRPr lang="en-US" dirty="0"/>
          </a:p>
        </p:txBody>
      </p:sp>
      <p:sp>
        <p:nvSpPr>
          <p:cNvPr id="7" name="Datumsplatzhalter 6"/>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8" name="Foliennummernplatzhalter 7"/>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60</a:t>
            </a:fld>
            <a:endParaRPr lang="de-DE" sz="1000" dirty="0">
              <a:solidFill>
                <a:schemeClr val="tx2">
                  <a:lumMod val="50000"/>
                </a:schemeClr>
              </a:solidFill>
              <a:latin typeface="Corbel" pitchFamily="34" charset="0"/>
            </a:endParaRPr>
          </a:p>
        </p:txBody>
      </p:sp>
      <p:sp>
        <p:nvSpPr>
          <p:cNvPr id="9" name="Fußzeilenplatzhalter 8"/>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
        <p:nvSpPr>
          <p:cNvPr id="10" name="Inhaltsplatzhalter 9"/>
          <p:cNvSpPr>
            <a:spLocks noGrp="1"/>
          </p:cNvSpPr>
          <p:nvPr>
            <p:ph idx="1"/>
          </p:nvPr>
        </p:nvSpPr>
        <p:spPr>
          <a:xfrm>
            <a:off x="251520" y="1124744"/>
            <a:ext cx="8784976" cy="5184576"/>
          </a:xfrm>
        </p:spPr>
        <p:txBody>
          <a:bodyPr/>
          <a:lstStyle/>
          <a:p>
            <a:pPr marL="0" indent="0"/>
            <a:r>
              <a:rPr lang="de-DE" dirty="0" smtClean="0">
                <a:solidFill>
                  <a:schemeClr val="tx1"/>
                </a:solidFill>
              </a:rPr>
              <a:t>Nachteil des 3-BODY-MODEL:</a:t>
            </a:r>
          </a:p>
          <a:p>
            <a:pPr marL="0" indent="0"/>
            <a:r>
              <a:rPr lang="de-DE" dirty="0" smtClean="0">
                <a:solidFill>
                  <a:schemeClr val="tx1"/>
                </a:solidFill>
              </a:rPr>
              <a:t>Die Wicklungstemperatur bleibt zwar bis zur thermischen Grenzdrehzahl konstant 100 Kelvin, ABER das Blechpaket und das Aluminium-Gehäuse werden deutlich heißer (ca.15K).</a:t>
            </a:r>
          </a:p>
          <a:p>
            <a:pPr marL="0" indent="0"/>
            <a:r>
              <a:rPr lang="de-DE" dirty="0" smtClean="0">
                <a:solidFill>
                  <a:schemeClr val="tx1"/>
                </a:solidFill>
              </a:rPr>
              <a:t>Haltebremsen und Feedback-Systeme sind oft nur bis 115°C zugelassen.</a:t>
            </a:r>
          </a:p>
          <a:p>
            <a:pPr marL="0" indent="0"/>
            <a:r>
              <a:rPr lang="de-DE" dirty="0" smtClean="0">
                <a:solidFill>
                  <a:schemeClr val="tx1"/>
                </a:solidFill>
              </a:rPr>
              <a:t>Bei 40°C Umgebungstemperatur liegt die Temperatur im Einbauraum dieser Komponenten eventuell höher. Es ist daher immer zu prüfen, ob die Ergebnisse des 3-Körper-Modells für die Leistungsangaben auf dem Typenschild zulässig sind.</a:t>
            </a:r>
          </a:p>
          <a:p>
            <a:pPr marL="0" indent="0"/>
            <a:endParaRPr lang="de-DE" sz="800" dirty="0" smtClean="0">
              <a:solidFill>
                <a:schemeClr val="tx1"/>
              </a:solidFill>
            </a:endParaRPr>
          </a:p>
          <a:p>
            <a:pPr marL="0" indent="0"/>
            <a:r>
              <a:rPr lang="de-DE" dirty="0" smtClean="0">
                <a:solidFill>
                  <a:schemeClr val="tx1"/>
                </a:solidFill>
              </a:rPr>
              <a:t>Katalogangaben und die Leistungsangaben auf dem Typenschild sollten sich nicht durch hinzufügen einer Option wie Haltebremse oder digitales Feedback-System verändern.</a:t>
            </a:r>
          </a:p>
          <a:p>
            <a:pPr marL="0" indent="0"/>
            <a:endParaRPr lang="de-DE" sz="800" dirty="0" smtClean="0">
              <a:solidFill>
                <a:schemeClr val="tx1"/>
              </a:solidFill>
            </a:endParaRPr>
          </a:p>
          <a:p>
            <a:pPr marL="0" indent="0"/>
            <a:r>
              <a:rPr lang="de-DE" dirty="0" smtClean="0">
                <a:solidFill>
                  <a:schemeClr val="tx1"/>
                </a:solidFill>
              </a:rPr>
              <a:t>Wer zur Berechnung der S1-Kennlinien das 1-Körper-Modell zugrundelegt, hat hier mehr Reserven.</a:t>
            </a:r>
          </a:p>
          <a:p>
            <a:pPr marL="0" indent="0"/>
            <a:endParaRPr lang="de-DE" dirty="0" smtClean="0">
              <a:solidFill>
                <a:schemeClr val="tx1"/>
              </a:solidFill>
            </a:endParaRPr>
          </a:p>
          <a:p>
            <a:pPr marL="0" indent="0"/>
            <a:endParaRPr lang="de-DE" dirty="0" smtClean="0">
              <a:solidFill>
                <a:schemeClr val="tx1"/>
              </a:solidFill>
            </a:endParaRPr>
          </a:p>
          <a:p>
            <a:pPr marL="0" indent="0"/>
            <a:endParaRPr lang="de-DE" dirty="0"/>
          </a:p>
        </p:txBody>
      </p:sp>
    </p:spTree>
    <p:extLst>
      <p:ext uri="{BB962C8B-B14F-4D97-AF65-F5344CB8AC3E}">
        <p14:creationId xmlns="" xmlns:p14="http://schemas.microsoft.com/office/powerpoint/2010/main" val="266557866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2896" y="2059781"/>
            <a:ext cx="3188742" cy="4105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19859" y="2089149"/>
            <a:ext cx="1406168" cy="14160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220" name="Textfeld 1"/>
          <p:cNvSpPr txBox="1">
            <a:spLocks noChangeArrowheads="1"/>
          </p:cNvSpPr>
          <p:nvPr/>
        </p:nvSpPr>
        <p:spPr bwMode="auto">
          <a:xfrm>
            <a:off x="6019800" y="4495800"/>
            <a:ext cx="1416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002060"/>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de-DE" altLang="en-US" dirty="0">
                <a:solidFill>
                  <a:schemeClr val="tx1"/>
                </a:solidFill>
              </a:rPr>
              <a:t>Fragen ?</a:t>
            </a:r>
            <a:endParaRPr lang="en-US" altLang="en-US" dirty="0">
              <a:solidFill>
                <a:schemeClr val="tx1"/>
              </a:solidFill>
            </a:endParaRPr>
          </a:p>
        </p:txBody>
      </p:sp>
      <p:sp>
        <p:nvSpPr>
          <p:cNvPr id="9221" name="Textfeld 6"/>
          <p:cNvSpPr txBox="1">
            <a:spLocks noChangeArrowheads="1"/>
          </p:cNvSpPr>
          <p:nvPr/>
        </p:nvSpPr>
        <p:spPr bwMode="auto">
          <a:xfrm>
            <a:off x="3886200" y="2508250"/>
            <a:ext cx="8016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002060"/>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de-DE" altLang="en-US" dirty="0">
                <a:solidFill>
                  <a:schemeClr val="tx1"/>
                </a:solidFill>
              </a:rPr>
              <a:t>oder</a:t>
            </a:r>
            <a:endParaRPr lang="en-US" altLang="en-US" dirty="0">
              <a:solidFill>
                <a:schemeClr val="tx1"/>
              </a:solidFill>
            </a:endParaRPr>
          </a:p>
        </p:txBody>
      </p:sp>
      <p:sp>
        <p:nvSpPr>
          <p:cNvPr id="8" name="Textfeld 6"/>
          <p:cNvSpPr txBox="1">
            <a:spLocks noChangeArrowheads="1"/>
          </p:cNvSpPr>
          <p:nvPr/>
        </p:nvSpPr>
        <p:spPr bwMode="auto">
          <a:xfrm>
            <a:off x="304800" y="1219200"/>
            <a:ext cx="61212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002060"/>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de-DE" altLang="en-US" dirty="0" smtClean="0">
                <a:solidFill>
                  <a:schemeClr val="tx1"/>
                </a:solidFill>
              </a:rPr>
              <a:t>Herzlichen Dank für Ihre Aufmerksamkeit !!!</a:t>
            </a:r>
            <a:endParaRPr lang="en-US" altLang="en-US" dirty="0">
              <a:solidFill>
                <a:schemeClr val="tx1"/>
              </a:solidFill>
            </a:endParaRPr>
          </a:p>
        </p:txBody>
      </p:sp>
      <p:sp>
        <p:nvSpPr>
          <p:cNvPr id="9" name="Titel 1"/>
          <p:cNvSpPr>
            <a:spLocks noGrp="1"/>
          </p:cNvSpPr>
          <p:nvPr>
            <p:ph type="title"/>
          </p:nvPr>
        </p:nvSpPr>
        <p:spPr>
          <a:xfrm>
            <a:off x="433450" y="71250"/>
            <a:ext cx="8229600" cy="914399"/>
          </a:xfrm>
        </p:spPr>
        <p:txBody>
          <a:bodyPr anchor="ctr"/>
          <a:lstStyle/>
          <a:p>
            <a:r>
              <a:rPr lang="de-DE" dirty="0" smtClean="0"/>
              <a:t>Fragen und Antworten</a:t>
            </a:r>
            <a:endParaRPr lang="en-US" dirty="0"/>
          </a:p>
        </p:txBody>
      </p:sp>
      <p:sp>
        <p:nvSpPr>
          <p:cNvPr id="13" name="Datumsplatzhalter 12"/>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4" name="Foliennummernplatzhalter 13"/>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61</a:t>
            </a:fld>
            <a:endParaRPr lang="de-DE" sz="1000" dirty="0">
              <a:solidFill>
                <a:schemeClr val="tx2">
                  <a:lumMod val="50000"/>
                </a:schemeClr>
              </a:solidFill>
              <a:latin typeface="Corbel" pitchFamily="34" charset="0"/>
            </a:endParaRPr>
          </a:p>
        </p:txBody>
      </p:sp>
      <p:sp>
        <p:nvSpPr>
          <p:cNvPr id="15" name="Fußzeilenplatzhalter 14"/>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6"/>
          <p:cNvSpPr txBox="1">
            <a:spLocks noChangeArrowheads="1"/>
          </p:cNvSpPr>
          <p:nvPr/>
        </p:nvSpPr>
        <p:spPr bwMode="auto">
          <a:xfrm>
            <a:off x="304800" y="1219200"/>
            <a:ext cx="8515672" cy="20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002060"/>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de-DE" altLang="en-US" dirty="0" smtClean="0">
                <a:solidFill>
                  <a:schemeClr val="tx1"/>
                </a:solidFill>
              </a:rPr>
              <a:t>[1]	</a:t>
            </a:r>
            <a:r>
              <a:rPr lang="de-DE" dirty="0" smtClean="0">
                <a:solidFill>
                  <a:schemeClr val="tx1"/>
                </a:solidFill>
                <a:hlinkClick r:id="rId3"/>
              </a:rPr>
              <a:t>Richard Welch Jr. </a:t>
            </a:r>
            <a:r>
              <a:rPr lang="de-DE" dirty="0" smtClean="0">
                <a:solidFill>
                  <a:schemeClr val="tx1"/>
                </a:solidFill>
              </a:rPr>
              <a:t>- Consulting Engineer</a:t>
            </a:r>
          </a:p>
          <a:p>
            <a:pPr indent="-457200">
              <a:buNone/>
            </a:pPr>
            <a:r>
              <a:rPr lang="de-DE" altLang="en-US" dirty="0" smtClean="0">
                <a:solidFill>
                  <a:schemeClr val="tx1"/>
                </a:solidFill>
              </a:rPr>
              <a:t>	</a:t>
            </a:r>
            <a:r>
              <a:rPr lang="en-US" dirty="0" smtClean="0">
                <a:solidFill>
                  <a:schemeClr val="tx1"/>
                </a:solidFill>
              </a:rPr>
              <a:t>Why the </a:t>
            </a:r>
            <a:r>
              <a:rPr lang="en-US" dirty="0" err="1" smtClean="0">
                <a:solidFill>
                  <a:schemeClr val="tx1"/>
                </a:solidFill>
              </a:rPr>
              <a:t>Exlar</a:t>
            </a:r>
            <a:r>
              <a:rPr lang="en-US" dirty="0" smtClean="0">
                <a:solidFill>
                  <a:schemeClr val="tx1"/>
                </a:solidFill>
              </a:rPr>
              <a:t> T-LAM™ Servo Motors have Become 	the New Standard of Comparison for Maximum Torque 	Density and Power Efficiency</a:t>
            </a:r>
          </a:p>
          <a:p>
            <a:pPr eaLnBrk="1" hangingPunct="1">
              <a:spcBef>
                <a:spcPct val="0"/>
              </a:spcBef>
              <a:buFontTx/>
              <a:buNone/>
            </a:pPr>
            <a:endParaRPr lang="en-US" altLang="en-US" dirty="0">
              <a:solidFill>
                <a:schemeClr val="tx1"/>
              </a:solidFill>
            </a:endParaRPr>
          </a:p>
        </p:txBody>
      </p:sp>
      <p:sp>
        <p:nvSpPr>
          <p:cNvPr id="9" name="Titel 1"/>
          <p:cNvSpPr>
            <a:spLocks noGrp="1"/>
          </p:cNvSpPr>
          <p:nvPr>
            <p:ph type="title"/>
          </p:nvPr>
        </p:nvSpPr>
        <p:spPr>
          <a:xfrm>
            <a:off x="433450" y="71250"/>
            <a:ext cx="8229600" cy="914399"/>
          </a:xfrm>
        </p:spPr>
        <p:txBody>
          <a:bodyPr anchor="ctr"/>
          <a:lstStyle/>
          <a:p>
            <a:r>
              <a:rPr lang="de-DE" dirty="0" smtClean="0"/>
              <a:t>Literatur-Verweise</a:t>
            </a:r>
            <a:endParaRPr lang="en-US" dirty="0"/>
          </a:p>
        </p:txBody>
      </p:sp>
      <p:sp>
        <p:nvSpPr>
          <p:cNvPr id="13" name="Datumsplatzhalter 12"/>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14" name="Foliennummernplatzhalter 13"/>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62</a:t>
            </a:fld>
            <a:endParaRPr lang="de-DE" sz="1000" dirty="0">
              <a:solidFill>
                <a:schemeClr val="tx2">
                  <a:lumMod val="50000"/>
                </a:schemeClr>
              </a:solidFill>
              <a:latin typeface="Corbel" pitchFamily="34" charset="0"/>
            </a:endParaRPr>
          </a:p>
        </p:txBody>
      </p:sp>
      <p:sp>
        <p:nvSpPr>
          <p:cNvPr id="15" name="Fußzeilenplatzhalter 14"/>
          <p:cNvSpPr>
            <a:spLocks noGrp="1"/>
          </p:cNvSpPr>
          <p:nvPr>
            <p:ph type="ftr" sz="quarter" idx="3"/>
          </p:nvPr>
        </p:nvSpPr>
        <p:spPr>
          <a:xfrm>
            <a:off x="2771760" y="6453336"/>
            <a:ext cx="3816424" cy="404664"/>
          </a:xfrm>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Gerade Verbindung 59"/>
          <p:cNvCxnSpPr/>
          <p:nvPr/>
        </p:nvCxnSpPr>
        <p:spPr>
          <a:xfrm flipV="1">
            <a:off x="6858000" y="1981200"/>
            <a:ext cx="8626" cy="3163019"/>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nchor="ctr"/>
          <a:lstStyle/>
          <a:p>
            <a:r>
              <a:rPr lang="de-DE" dirty="0" smtClean="0"/>
              <a:t>Einphasige Ersatzschaltbild</a:t>
            </a:r>
            <a:endParaRPr lang="en-US" dirty="0"/>
          </a:p>
        </p:txBody>
      </p:sp>
      <p:sp>
        <p:nvSpPr>
          <p:cNvPr id="3" name="Inhaltsplatzhalter 2"/>
          <p:cNvSpPr>
            <a:spLocks noGrp="1"/>
          </p:cNvSpPr>
          <p:nvPr>
            <p:ph idx="1"/>
          </p:nvPr>
        </p:nvSpPr>
        <p:spPr>
          <a:xfrm>
            <a:off x="422254" y="1371600"/>
            <a:ext cx="8229600" cy="380999"/>
          </a:xfrm>
        </p:spPr>
        <p:txBody>
          <a:bodyPr/>
          <a:lstStyle/>
          <a:p>
            <a:r>
              <a:rPr lang="de-DE" dirty="0" smtClean="0">
                <a:solidFill>
                  <a:schemeClr val="tx1"/>
                </a:solidFill>
              </a:rPr>
              <a:t>Das einphasige Ersatzschaltbild der PMSM in Vektorregelung:</a:t>
            </a:r>
            <a:endParaRPr lang="en-US" dirty="0">
              <a:solidFill>
                <a:schemeClr val="tx1"/>
              </a:solidFill>
            </a:endParaRPr>
          </a:p>
        </p:txBody>
      </p:sp>
      <p:cxnSp>
        <p:nvCxnSpPr>
          <p:cNvPr id="6" name="Gerade Verbindung 5"/>
          <p:cNvCxnSpPr>
            <a:endCxn id="7" idx="1"/>
          </p:cNvCxnSpPr>
          <p:nvPr/>
        </p:nvCxnSpPr>
        <p:spPr>
          <a:xfrm>
            <a:off x="1296397" y="3124200"/>
            <a:ext cx="1447800"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2744197" y="3048000"/>
            <a:ext cx="5334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1829797" y="3048000"/>
            <a:ext cx="533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3582397" y="36576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Math"/>
                <a:ea typeface="Cambria Math"/>
              </a:rPr>
              <a:t>S</a:t>
            </a:r>
          </a:p>
          <a:p>
            <a:pPr algn="ctr"/>
            <a:endParaRPr lang="en-US" sz="1600" b="1" dirty="0">
              <a:solidFill>
                <a:schemeClr val="tx1"/>
              </a:solidFill>
              <a:latin typeface="Cambria Math"/>
              <a:ea typeface="Cambria Math"/>
            </a:endParaRPr>
          </a:p>
          <a:p>
            <a:pPr algn="ctr"/>
            <a:r>
              <a:rPr lang="en-US" sz="1600" b="1" dirty="0" smtClean="0">
                <a:solidFill>
                  <a:schemeClr val="tx1"/>
                </a:solidFill>
                <a:latin typeface="Cambria Math"/>
                <a:ea typeface="Cambria Math"/>
              </a:rPr>
              <a:t>~</a:t>
            </a:r>
            <a:r>
              <a:rPr lang="en-US" dirty="0" smtClean="0">
                <a:latin typeface="Cambria Math"/>
                <a:ea typeface="Cambria Math"/>
              </a:rPr>
              <a:t>∼∼</a:t>
            </a:r>
            <a:endParaRPr lang="en-US" dirty="0"/>
          </a:p>
        </p:txBody>
      </p:sp>
      <p:cxnSp>
        <p:nvCxnSpPr>
          <p:cNvPr id="12" name="Gerade Verbindung 11"/>
          <p:cNvCxnSpPr/>
          <p:nvPr/>
        </p:nvCxnSpPr>
        <p:spPr>
          <a:xfrm>
            <a:off x="3273284" y="3138577"/>
            <a:ext cx="537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1296397" y="4724400"/>
            <a:ext cx="2514600"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a:stCxn id="10" idx="0"/>
          </p:cNvCxnSpPr>
          <p:nvPr/>
        </p:nvCxnSpPr>
        <p:spPr>
          <a:xfrm flipV="1">
            <a:off x="3810997" y="3138577"/>
            <a:ext cx="0" cy="5190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3810997" y="41148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1143997" y="3276600"/>
            <a:ext cx="0" cy="1295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4268197" y="3505200"/>
            <a:ext cx="0" cy="762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1829797" y="2819400"/>
            <a:ext cx="6096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2744197" y="2819400"/>
            <a:ext cx="6096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1900467" y="2373868"/>
            <a:ext cx="538930" cy="369332"/>
          </a:xfrm>
          <a:prstGeom prst="rect">
            <a:avLst/>
          </a:prstGeom>
          <a:noFill/>
        </p:spPr>
        <p:txBody>
          <a:bodyPr wrap="none" rtlCol="0">
            <a:spAutoFit/>
          </a:bodyPr>
          <a:lstStyle/>
          <a:p>
            <a:r>
              <a:rPr lang="de-DE" dirty="0" smtClean="0"/>
              <a:t>U</a:t>
            </a:r>
            <a:r>
              <a:rPr lang="de-DE" baseline="-25000" dirty="0" smtClean="0"/>
              <a:t>XL</a:t>
            </a:r>
            <a:endParaRPr lang="en-US" baseline="-25000" dirty="0"/>
          </a:p>
        </p:txBody>
      </p:sp>
      <p:sp>
        <p:nvSpPr>
          <p:cNvPr id="33" name="Textfeld 32"/>
          <p:cNvSpPr txBox="1"/>
          <p:nvPr/>
        </p:nvSpPr>
        <p:spPr>
          <a:xfrm>
            <a:off x="2744197" y="2373868"/>
            <a:ext cx="461986" cy="369332"/>
          </a:xfrm>
          <a:prstGeom prst="rect">
            <a:avLst/>
          </a:prstGeom>
          <a:noFill/>
        </p:spPr>
        <p:txBody>
          <a:bodyPr wrap="none" rtlCol="0">
            <a:spAutoFit/>
          </a:bodyPr>
          <a:lstStyle/>
          <a:p>
            <a:r>
              <a:rPr lang="de-DE" dirty="0" smtClean="0"/>
              <a:t>U</a:t>
            </a:r>
            <a:r>
              <a:rPr lang="de-DE" baseline="-25000" dirty="0" smtClean="0"/>
              <a:t>R</a:t>
            </a:r>
            <a:endParaRPr lang="en-US" baseline="-25000" dirty="0"/>
          </a:p>
        </p:txBody>
      </p:sp>
      <p:sp>
        <p:nvSpPr>
          <p:cNvPr id="34" name="Textfeld 33"/>
          <p:cNvSpPr txBox="1"/>
          <p:nvPr/>
        </p:nvSpPr>
        <p:spPr>
          <a:xfrm>
            <a:off x="4344397" y="3701534"/>
            <a:ext cx="684803" cy="369332"/>
          </a:xfrm>
          <a:prstGeom prst="rect">
            <a:avLst/>
          </a:prstGeom>
          <a:noFill/>
        </p:spPr>
        <p:txBody>
          <a:bodyPr wrap="none" rtlCol="0">
            <a:spAutoFit/>
          </a:bodyPr>
          <a:lstStyle/>
          <a:p>
            <a:r>
              <a:rPr lang="de-DE" dirty="0" smtClean="0"/>
              <a:t>U</a:t>
            </a:r>
            <a:r>
              <a:rPr lang="de-DE" baseline="-25000" dirty="0" smtClean="0"/>
              <a:t>EMK</a:t>
            </a:r>
            <a:endParaRPr lang="en-US" baseline="-25000" dirty="0"/>
          </a:p>
        </p:txBody>
      </p:sp>
      <p:sp>
        <p:nvSpPr>
          <p:cNvPr id="35" name="Textfeld 34"/>
          <p:cNvSpPr txBox="1"/>
          <p:nvPr/>
        </p:nvSpPr>
        <p:spPr>
          <a:xfrm>
            <a:off x="604070" y="3708087"/>
            <a:ext cx="564578" cy="369332"/>
          </a:xfrm>
          <a:prstGeom prst="rect">
            <a:avLst/>
          </a:prstGeom>
          <a:noFill/>
        </p:spPr>
        <p:txBody>
          <a:bodyPr wrap="none" rtlCol="0">
            <a:spAutoFit/>
          </a:bodyPr>
          <a:lstStyle/>
          <a:p>
            <a:r>
              <a:rPr lang="de-DE" dirty="0" smtClean="0"/>
              <a:t>U</a:t>
            </a:r>
            <a:r>
              <a:rPr lang="de-DE" baseline="-25000" dirty="0" smtClean="0"/>
              <a:t>PH</a:t>
            </a:r>
            <a:endParaRPr lang="en-US" baseline="-25000" dirty="0"/>
          </a:p>
        </p:txBody>
      </p:sp>
      <p:cxnSp>
        <p:nvCxnSpPr>
          <p:cNvPr id="40" name="Gerade Verbindung mit Pfeil 39"/>
          <p:cNvCxnSpPr/>
          <p:nvPr/>
        </p:nvCxnSpPr>
        <p:spPr>
          <a:xfrm flipV="1">
            <a:off x="6858000" y="3200400"/>
            <a:ext cx="0" cy="1600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V="1">
            <a:off x="6858000" y="2743201"/>
            <a:ext cx="0" cy="4571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flipH="1" flipV="1">
            <a:off x="5943600" y="2743201"/>
            <a:ext cx="914400" cy="2057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a:off x="5943600" y="2743201"/>
            <a:ext cx="91440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5861870" y="3644274"/>
            <a:ext cx="564578" cy="369332"/>
          </a:xfrm>
          <a:prstGeom prst="rect">
            <a:avLst/>
          </a:prstGeom>
          <a:noFill/>
        </p:spPr>
        <p:txBody>
          <a:bodyPr wrap="none" rtlCol="0">
            <a:spAutoFit/>
          </a:bodyPr>
          <a:lstStyle/>
          <a:p>
            <a:r>
              <a:rPr lang="de-DE" dirty="0" smtClean="0"/>
              <a:t>U</a:t>
            </a:r>
            <a:r>
              <a:rPr lang="de-DE" baseline="-25000" dirty="0" smtClean="0"/>
              <a:t>PH</a:t>
            </a:r>
            <a:endParaRPr lang="en-US" baseline="-25000" dirty="0"/>
          </a:p>
        </p:txBody>
      </p:sp>
      <p:sp>
        <p:nvSpPr>
          <p:cNvPr id="50" name="Textfeld 49"/>
          <p:cNvSpPr txBox="1"/>
          <p:nvPr/>
        </p:nvSpPr>
        <p:spPr>
          <a:xfrm>
            <a:off x="6131335" y="2373869"/>
            <a:ext cx="538930" cy="369332"/>
          </a:xfrm>
          <a:prstGeom prst="rect">
            <a:avLst/>
          </a:prstGeom>
          <a:noFill/>
        </p:spPr>
        <p:txBody>
          <a:bodyPr wrap="none" rtlCol="0">
            <a:spAutoFit/>
          </a:bodyPr>
          <a:lstStyle/>
          <a:p>
            <a:r>
              <a:rPr lang="de-DE" dirty="0" smtClean="0"/>
              <a:t>U</a:t>
            </a:r>
            <a:r>
              <a:rPr lang="de-DE" baseline="-25000" dirty="0" smtClean="0"/>
              <a:t>XL</a:t>
            </a:r>
            <a:endParaRPr lang="en-US" baseline="-25000" dirty="0"/>
          </a:p>
        </p:txBody>
      </p:sp>
      <p:sp>
        <p:nvSpPr>
          <p:cNvPr id="51" name="Textfeld 50"/>
          <p:cNvSpPr txBox="1"/>
          <p:nvPr/>
        </p:nvSpPr>
        <p:spPr>
          <a:xfrm>
            <a:off x="6879126" y="2831068"/>
            <a:ext cx="461986" cy="369332"/>
          </a:xfrm>
          <a:prstGeom prst="rect">
            <a:avLst/>
          </a:prstGeom>
          <a:noFill/>
        </p:spPr>
        <p:txBody>
          <a:bodyPr wrap="none" rtlCol="0">
            <a:spAutoFit/>
          </a:bodyPr>
          <a:lstStyle/>
          <a:p>
            <a:r>
              <a:rPr lang="de-DE" dirty="0" smtClean="0"/>
              <a:t>U</a:t>
            </a:r>
            <a:r>
              <a:rPr lang="de-DE" baseline="-25000" dirty="0" smtClean="0"/>
              <a:t>R</a:t>
            </a:r>
            <a:endParaRPr lang="en-US" baseline="-25000" dirty="0"/>
          </a:p>
        </p:txBody>
      </p:sp>
      <p:sp>
        <p:nvSpPr>
          <p:cNvPr id="52" name="Textfeld 51"/>
          <p:cNvSpPr txBox="1"/>
          <p:nvPr/>
        </p:nvSpPr>
        <p:spPr>
          <a:xfrm>
            <a:off x="6879126" y="3778454"/>
            <a:ext cx="684803" cy="369332"/>
          </a:xfrm>
          <a:prstGeom prst="rect">
            <a:avLst/>
          </a:prstGeom>
          <a:noFill/>
        </p:spPr>
        <p:txBody>
          <a:bodyPr wrap="none" rtlCol="0">
            <a:spAutoFit/>
          </a:bodyPr>
          <a:lstStyle/>
          <a:p>
            <a:r>
              <a:rPr lang="de-DE" dirty="0" smtClean="0"/>
              <a:t>U</a:t>
            </a:r>
            <a:r>
              <a:rPr lang="de-DE" baseline="-25000" dirty="0" smtClean="0"/>
              <a:t>EMK</a:t>
            </a:r>
            <a:endParaRPr lang="en-US" baseline="-25000" dirty="0"/>
          </a:p>
        </p:txBody>
      </p:sp>
      <p:cxnSp>
        <p:nvCxnSpPr>
          <p:cNvPr id="54" name="Gerade Verbindung mit Pfeil 53"/>
          <p:cNvCxnSpPr/>
          <p:nvPr/>
        </p:nvCxnSpPr>
        <p:spPr>
          <a:xfrm>
            <a:off x="3542140" y="3048000"/>
            <a:ext cx="26885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V="1">
            <a:off x="6858000" y="4234934"/>
            <a:ext cx="0" cy="5567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a:off x="5791200" y="4791656"/>
            <a:ext cx="2209800" cy="8946"/>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6" name="Textfeld 65"/>
          <p:cNvSpPr txBox="1"/>
          <p:nvPr/>
        </p:nvSpPr>
        <p:spPr>
          <a:xfrm>
            <a:off x="3561214" y="2678668"/>
            <a:ext cx="248786" cy="369332"/>
          </a:xfrm>
          <a:prstGeom prst="rect">
            <a:avLst/>
          </a:prstGeom>
          <a:noFill/>
        </p:spPr>
        <p:txBody>
          <a:bodyPr wrap="none" rtlCol="0">
            <a:spAutoFit/>
          </a:bodyPr>
          <a:lstStyle/>
          <a:p>
            <a:r>
              <a:rPr lang="de-DE" dirty="0" smtClean="0">
                <a:solidFill>
                  <a:srgbClr val="FF0000"/>
                </a:solidFill>
              </a:rPr>
              <a:t>I</a:t>
            </a:r>
            <a:endParaRPr lang="en-US" baseline="-25000" dirty="0">
              <a:solidFill>
                <a:srgbClr val="FF0000"/>
              </a:solidFill>
            </a:endParaRPr>
          </a:p>
        </p:txBody>
      </p:sp>
      <p:sp>
        <p:nvSpPr>
          <p:cNvPr id="67" name="Textfeld 66"/>
          <p:cNvSpPr txBox="1"/>
          <p:nvPr/>
        </p:nvSpPr>
        <p:spPr>
          <a:xfrm>
            <a:off x="6896100" y="4328629"/>
            <a:ext cx="248786" cy="369332"/>
          </a:xfrm>
          <a:prstGeom prst="rect">
            <a:avLst/>
          </a:prstGeom>
          <a:noFill/>
        </p:spPr>
        <p:txBody>
          <a:bodyPr wrap="none" rtlCol="0">
            <a:spAutoFit/>
          </a:bodyPr>
          <a:lstStyle/>
          <a:p>
            <a:r>
              <a:rPr lang="de-DE" dirty="0" smtClean="0">
                <a:solidFill>
                  <a:srgbClr val="FF0000"/>
                </a:solidFill>
              </a:rPr>
              <a:t>I</a:t>
            </a:r>
            <a:endParaRPr lang="en-US" baseline="-25000" dirty="0">
              <a:solidFill>
                <a:srgbClr val="FF0000"/>
              </a:solidFill>
            </a:endParaRPr>
          </a:p>
        </p:txBody>
      </p:sp>
      <p:sp>
        <p:nvSpPr>
          <p:cNvPr id="36" name="Textfeld 35"/>
          <p:cNvSpPr txBox="1"/>
          <p:nvPr/>
        </p:nvSpPr>
        <p:spPr>
          <a:xfrm>
            <a:off x="2975190" y="5486399"/>
            <a:ext cx="3241593" cy="276999"/>
          </a:xfrm>
          <a:prstGeom prst="rect">
            <a:avLst/>
          </a:prstGeom>
          <a:noFill/>
        </p:spPr>
        <p:txBody>
          <a:bodyPr wrap="none" rtlCol="0">
            <a:spAutoFit/>
          </a:bodyPr>
          <a:lstStyle/>
          <a:p>
            <a:r>
              <a:rPr lang="de-DE" sz="1200" dirty="0" smtClean="0"/>
              <a:t>Hinweis: Grundschwingung ohne Oberwellen</a:t>
            </a:r>
            <a:endParaRPr lang="en-US" sz="1200" baseline="-25000" dirty="0"/>
          </a:p>
        </p:txBody>
      </p:sp>
      <p:sp>
        <p:nvSpPr>
          <p:cNvPr id="41" name="Datumsplatzhalter 40"/>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43" name="Foliennummernplatzhalter 42"/>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7</a:t>
            </a:fld>
            <a:endParaRPr lang="de-DE" sz="1000" dirty="0">
              <a:solidFill>
                <a:schemeClr val="tx2">
                  <a:lumMod val="50000"/>
                </a:schemeClr>
              </a:solidFill>
              <a:latin typeface="Corbel" pitchFamily="34" charset="0"/>
            </a:endParaRPr>
          </a:p>
        </p:txBody>
      </p:sp>
      <p:sp>
        <p:nvSpPr>
          <p:cNvPr id="45" name="Fußzeilenplatzhalter 44"/>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12010860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Gerade Verbindung 59"/>
          <p:cNvCxnSpPr/>
          <p:nvPr/>
        </p:nvCxnSpPr>
        <p:spPr>
          <a:xfrm flipV="1">
            <a:off x="4348930" y="1981200"/>
            <a:ext cx="8626" cy="3163019"/>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nchor="ctr"/>
          <a:lstStyle/>
          <a:p>
            <a:r>
              <a:rPr lang="de-DE" dirty="0" smtClean="0"/>
              <a:t>Leistungsdreieck</a:t>
            </a:r>
            <a:endParaRPr lang="en-US" dirty="0"/>
          </a:p>
        </p:txBody>
      </p:sp>
      <p:sp>
        <p:nvSpPr>
          <p:cNvPr id="3" name="Inhaltsplatzhalter 2"/>
          <p:cNvSpPr>
            <a:spLocks noGrp="1"/>
          </p:cNvSpPr>
          <p:nvPr>
            <p:ph idx="1"/>
          </p:nvPr>
        </p:nvSpPr>
        <p:spPr>
          <a:xfrm>
            <a:off x="414708" y="1371600"/>
            <a:ext cx="8229600" cy="380999"/>
          </a:xfrm>
        </p:spPr>
        <p:txBody>
          <a:bodyPr/>
          <a:lstStyle/>
          <a:p>
            <a:r>
              <a:rPr lang="de-DE" dirty="0" smtClean="0">
                <a:solidFill>
                  <a:schemeClr val="tx1"/>
                </a:solidFill>
              </a:rPr>
              <a:t>Das Leistungs-Dreieck (einphasig):</a:t>
            </a:r>
            <a:endParaRPr lang="en-US" dirty="0">
              <a:solidFill>
                <a:schemeClr val="tx1"/>
              </a:solidFill>
            </a:endParaRPr>
          </a:p>
        </p:txBody>
      </p:sp>
      <p:cxnSp>
        <p:nvCxnSpPr>
          <p:cNvPr id="40" name="Gerade Verbindung mit Pfeil 39"/>
          <p:cNvCxnSpPr/>
          <p:nvPr/>
        </p:nvCxnSpPr>
        <p:spPr>
          <a:xfrm flipV="1">
            <a:off x="4348930" y="3200400"/>
            <a:ext cx="0" cy="1600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V="1">
            <a:off x="4348930" y="2743201"/>
            <a:ext cx="0" cy="4571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flipH="1" flipV="1">
            <a:off x="3434530" y="2743201"/>
            <a:ext cx="914400" cy="2057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a:off x="3434530" y="2743201"/>
            <a:ext cx="91440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3510730" y="3581400"/>
            <a:ext cx="338554" cy="369332"/>
          </a:xfrm>
          <a:prstGeom prst="rect">
            <a:avLst/>
          </a:prstGeom>
          <a:noFill/>
        </p:spPr>
        <p:txBody>
          <a:bodyPr wrap="none" rtlCol="0">
            <a:spAutoFit/>
          </a:bodyPr>
          <a:lstStyle/>
          <a:p>
            <a:r>
              <a:rPr lang="de-DE" dirty="0" smtClean="0"/>
              <a:t>S</a:t>
            </a:r>
            <a:endParaRPr lang="en-US" baseline="-25000" dirty="0"/>
          </a:p>
        </p:txBody>
      </p:sp>
      <p:sp>
        <p:nvSpPr>
          <p:cNvPr id="50" name="Textfeld 49"/>
          <p:cNvSpPr txBox="1"/>
          <p:nvPr/>
        </p:nvSpPr>
        <p:spPr>
          <a:xfrm>
            <a:off x="3756128" y="2373869"/>
            <a:ext cx="364202" cy="369332"/>
          </a:xfrm>
          <a:prstGeom prst="rect">
            <a:avLst/>
          </a:prstGeom>
          <a:noFill/>
        </p:spPr>
        <p:txBody>
          <a:bodyPr wrap="none" rtlCol="0">
            <a:spAutoFit/>
          </a:bodyPr>
          <a:lstStyle/>
          <a:p>
            <a:r>
              <a:rPr lang="de-DE" dirty="0" smtClean="0"/>
              <a:t>Q</a:t>
            </a:r>
            <a:endParaRPr lang="en-US" baseline="-25000" dirty="0"/>
          </a:p>
        </p:txBody>
      </p:sp>
      <p:sp>
        <p:nvSpPr>
          <p:cNvPr id="51" name="Textfeld 50"/>
          <p:cNvSpPr txBox="1"/>
          <p:nvPr/>
        </p:nvSpPr>
        <p:spPr>
          <a:xfrm>
            <a:off x="5243488" y="2787135"/>
            <a:ext cx="705642" cy="369332"/>
          </a:xfrm>
          <a:prstGeom prst="rect">
            <a:avLst/>
          </a:prstGeom>
          <a:noFill/>
        </p:spPr>
        <p:txBody>
          <a:bodyPr wrap="none" rtlCol="0">
            <a:spAutoFit/>
          </a:bodyPr>
          <a:lstStyle/>
          <a:p>
            <a:r>
              <a:rPr lang="de-DE" dirty="0" smtClean="0"/>
              <a:t>P</a:t>
            </a:r>
            <a:r>
              <a:rPr lang="de-DE" baseline="-25000" dirty="0" smtClean="0"/>
              <a:t>V CU</a:t>
            </a:r>
            <a:endParaRPr lang="en-US" baseline="-25000" dirty="0"/>
          </a:p>
        </p:txBody>
      </p:sp>
      <p:sp>
        <p:nvSpPr>
          <p:cNvPr id="52" name="Textfeld 51"/>
          <p:cNvSpPr txBox="1"/>
          <p:nvPr/>
        </p:nvSpPr>
        <p:spPr>
          <a:xfrm>
            <a:off x="5346311" y="3802615"/>
            <a:ext cx="2863284" cy="369332"/>
          </a:xfrm>
          <a:prstGeom prst="rect">
            <a:avLst/>
          </a:prstGeom>
          <a:noFill/>
        </p:spPr>
        <p:txBody>
          <a:bodyPr wrap="none" rtlCol="0">
            <a:spAutoFit/>
          </a:bodyPr>
          <a:lstStyle/>
          <a:p>
            <a:r>
              <a:rPr lang="de-DE" dirty="0" smtClean="0"/>
              <a:t>P</a:t>
            </a:r>
            <a:r>
              <a:rPr lang="de-DE" baseline="-25000" dirty="0" smtClean="0"/>
              <a:t>I (=Innen)</a:t>
            </a:r>
            <a:r>
              <a:rPr lang="de-DE" dirty="0" smtClean="0"/>
              <a:t> = P</a:t>
            </a:r>
            <a:r>
              <a:rPr lang="de-DE" baseline="-25000" dirty="0" smtClean="0"/>
              <a:t>MECH </a:t>
            </a:r>
            <a:r>
              <a:rPr lang="de-DE" dirty="0" smtClean="0"/>
              <a:t>+ P</a:t>
            </a:r>
            <a:r>
              <a:rPr lang="de-DE" baseline="-25000" dirty="0" smtClean="0"/>
              <a:t>V MECH</a:t>
            </a:r>
            <a:endParaRPr lang="en-US" baseline="-25000" dirty="0"/>
          </a:p>
        </p:txBody>
      </p:sp>
      <p:cxnSp>
        <p:nvCxnSpPr>
          <p:cNvPr id="59" name="Gerade Verbindung 58"/>
          <p:cNvCxnSpPr/>
          <p:nvPr/>
        </p:nvCxnSpPr>
        <p:spPr>
          <a:xfrm>
            <a:off x="3282130" y="4791656"/>
            <a:ext cx="2209800" cy="8946"/>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4619976" y="3574015"/>
            <a:ext cx="338554" cy="369332"/>
          </a:xfrm>
          <a:prstGeom prst="rect">
            <a:avLst/>
          </a:prstGeom>
          <a:noFill/>
        </p:spPr>
        <p:txBody>
          <a:bodyPr wrap="none" rtlCol="0">
            <a:spAutoFit/>
          </a:bodyPr>
          <a:lstStyle/>
          <a:p>
            <a:r>
              <a:rPr lang="de-DE" dirty="0" smtClean="0"/>
              <a:t>P</a:t>
            </a:r>
            <a:endParaRPr lang="en-US" baseline="-25000" dirty="0"/>
          </a:p>
        </p:txBody>
      </p:sp>
      <p:cxnSp>
        <p:nvCxnSpPr>
          <p:cNvPr id="36" name="Gerade Verbindung 35"/>
          <p:cNvCxnSpPr/>
          <p:nvPr/>
        </p:nvCxnSpPr>
        <p:spPr>
          <a:xfrm flipV="1">
            <a:off x="1681930" y="1981200"/>
            <a:ext cx="8626" cy="3163019"/>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1681930" y="3200400"/>
            <a:ext cx="0" cy="1600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V="1">
            <a:off x="1681930" y="2743201"/>
            <a:ext cx="0" cy="4571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H="1" flipV="1">
            <a:off x="767530" y="2743201"/>
            <a:ext cx="914400" cy="2057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flipH="1">
            <a:off x="767530" y="2743201"/>
            <a:ext cx="91440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609600" y="3644274"/>
            <a:ext cx="564578" cy="369332"/>
          </a:xfrm>
          <a:prstGeom prst="rect">
            <a:avLst/>
          </a:prstGeom>
          <a:noFill/>
        </p:spPr>
        <p:txBody>
          <a:bodyPr wrap="none" rtlCol="0">
            <a:spAutoFit/>
          </a:bodyPr>
          <a:lstStyle/>
          <a:p>
            <a:r>
              <a:rPr lang="de-DE" dirty="0" smtClean="0"/>
              <a:t>U</a:t>
            </a:r>
            <a:r>
              <a:rPr lang="de-DE" baseline="-25000" dirty="0" smtClean="0"/>
              <a:t>PH</a:t>
            </a:r>
            <a:endParaRPr lang="en-US" baseline="-25000" dirty="0"/>
          </a:p>
        </p:txBody>
      </p:sp>
      <p:sp>
        <p:nvSpPr>
          <p:cNvPr id="45" name="Textfeld 44"/>
          <p:cNvSpPr txBox="1"/>
          <p:nvPr/>
        </p:nvSpPr>
        <p:spPr>
          <a:xfrm>
            <a:off x="955265" y="2373869"/>
            <a:ext cx="538930" cy="369332"/>
          </a:xfrm>
          <a:prstGeom prst="rect">
            <a:avLst/>
          </a:prstGeom>
          <a:noFill/>
        </p:spPr>
        <p:txBody>
          <a:bodyPr wrap="none" rtlCol="0">
            <a:spAutoFit/>
          </a:bodyPr>
          <a:lstStyle/>
          <a:p>
            <a:r>
              <a:rPr lang="de-DE" dirty="0" smtClean="0"/>
              <a:t>U</a:t>
            </a:r>
            <a:r>
              <a:rPr lang="de-DE" baseline="-25000" dirty="0" smtClean="0"/>
              <a:t>XL</a:t>
            </a:r>
            <a:endParaRPr lang="en-US" baseline="-25000" dirty="0"/>
          </a:p>
        </p:txBody>
      </p:sp>
      <p:sp>
        <p:nvSpPr>
          <p:cNvPr id="47" name="Textfeld 46"/>
          <p:cNvSpPr txBox="1"/>
          <p:nvPr/>
        </p:nvSpPr>
        <p:spPr>
          <a:xfrm>
            <a:off x="1703056" y="2831068"/>
            <a:ext cx="461986" cy="369332"/>
          </a:xfrm>
          <a:prstGeom prst="rect">
            <a:avLst/>
          </a:prstGeom>
          <a:noFill/>
        </p:spPr>
        <p:txBody>
          <a:bodyPr wrap="none" rtlCol="0">
            <a:spAutoFit/>
          </a:bodyPr>
          <a:lstStyle/>
          <a:p>
            <a:r>
              <a:rPr lang="de-DE" dirty="0" smtClean="0"/>
              <a:t>U</a:t>
            </a:r>
            <a:r>
              <a:rPr lang="de-DE" baseline="-25000" dirty="0" smtClean="0"/>
              <a:t>R</a:t>
            </a:r>
            <a:endParaRPr lang="en-US" baseline="-25000" dirty="0"/>
          </a:p>
        </p:txBody>
      </p:sp>
      <p:sp>
        <p:nvSpPr>
          <p:cNvPr id="48" name="Textfeld 47"/>
          <p:cNvSpPr txBox="1"/>
          <p:nvPr/>
        </p:nvSpPr>
        <p:spPr>
          <a:xfrm>
            <a:off x="1703056" y="3778454"/>
            <a:ext cx="684803" cy="369332"/>
          </a:xfrm>
          <a:prstGeom prst="rect">
            <a:avLst/>
          </a:prstGeom>
          <a:noFill/>
        </p:spPr>
        <p:txBody>
          <a:bodyPr wrap="none" rtlCol="0">
            <a:spAutoFit/>
          </a:bodyPr>
          <a:lstStyle/>
          <a:p>
            <a:r>
              <a:rPr lang="de-DE" dirty="0" smtClean="0"/>
              <a:t>U</a:t>
            </a:r>
            <a:r>
              <a:rPr lang="de-DE" baseline="-25000" dirty="0" smtClean="0"/>
              <a:t>EMK</a:t>
            </a:r>
            <a:endParaRPr lang="en-US" baseline="-25000" dirty="0"/>
          </a:p>
        </p:txBody>
      </p:sp>
      <p:cxnSp>
        <p:nvCxnSpPr>
          <p:cNvPr id="53" name="Gerade Verbindung mit Pfeil 52"/>
          <p:cNvCxnSpPr/>
          <p:nvPr/>
        </p:nvCxnSpPr>
        <p:spPr>
          <a:xfrm flipV="1">
            <a:off x="1681930" y="4234934"/>
            <a:ext cx="0" cy="5567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a:off x="615130" y="4791656"/>
            <a:ext cx="2209800" cy="8946"/>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a:off x="1720030" y="4328629"/>
            <a:ext cx="248786" cy="369332"/>
          </a:xfrm>
          <a:prstGeom prst="rect">
            <a:avLst/>
          </a:prstGeom>
          <a:noFill/>
        </p:spPr>
        <p:txBody>
          <a:bodyPr wrap="none" rtlCol="0">
            <a:spAutoFit/>
          </a:bodyPr>
          <a:lstStyle/>
          <a:p>
            <a:r>
              <a:rPr lang="de-DE" dirty="0" smtClean="0">
                <a:solidFill>
                  <a:srgbClr val="FF0000"/>
                </a:solidFill>
              </a:rPr>
              <a:t>I</a:t>
            </a:r>
            <a:endParaRPr lang="en-US" baseline="-25000" dirty="0">
              <a:solidFill>
                <a:srgbClr val="FF0000"/>
              </a:solidFill>
            </a:endParaRPr>
          </a:p>
        </p:txBody>
      </p:sp>
      <p:sp>
        <p:nvSpPr>
          <p:cNvPr id="8" name="Geschweifte Klammer rechts 7"/>
          <p:cNvSpPr/>
          <p:nvPr/>
        </p:nvSpPr>
        <p:spPr>
          <a:xfrm>
            <a:off x="4425130" y="2743202"/>
            <a:ext cx="208757" cy="2030959"/>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Geschweifte Klammer rechts 57"/>
          <p:cNvSpPr/>
          <p:nvPr/>
        </p:nvSpPr>
        <p:spPr>
          <a:xfrm>
            <a:off x="5054573" y="2743201"/>
            <a:ext cx="208757" cy="45720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Geschweifte Klammer rechts 60"/>
          <p:cNvSpPr/>
          <p:nvPr/>
        </p:nvSpPr>
        <p:spPr>
          <a:xfrm>
            <a:off x="5034730" y="3200401"/>
            <a:ext cx="235381" cy="157376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Bogen 12"/>
          <p:cNvSpPr/>
          <p:nvPr/>
        </p:nvSpPr>
        <p:spPr>
          <a:xfrm flipH="1">
            <a:off x="1377130" y="3963120"/>
            <a:ext cx="647700" cy="18466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Bogen 64"/>
          <p:cNvSpPr/>
          <p:nvPr/>
        </p:nvSpPr>
        <p:spPr>
          <a:xfrm flipH="1">
            <a:off x="4006030" y="3962400"/>
            <a:ext cx="647700" cy="18466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feld 67"/>
          <p:cNvSpPr txBox="1"/>
          <p:nvPr/>
        </p:nvSpPr>
        <p:spPr>
          <a:xfrm>
            <a:off x="1333696" y="3593068"/>
            <a:ext cx="333746" cy="369332"/>
          </a:xfrm>
          <a:prstGeom prst="rect">
            <a:avLst/>
          </a:prstGeom>
          <a:noFill/>
        </p:spPr>
        <p:txBody>
          <a:bodyPr wrap="none" rtlCol="0">
            <a:spAutoFit/>
          </a:bodyPr>
          <a:lstStyle/>
          <a:p>
            <a:r>
              <a:rPr lang="el-GR" dirty="0" smtClean="0">
                <a:solidFill>
                  <a:srgbClr val="0070C0"/>
                </a:solidFill>
              </a:rPr>
              <a:t>φ</a:t>
            </a:r>
            <a:endParaRPr lang="en-US" baseline="-25000" dirty="0">
              <a:solidFill>
                <a:srgbClr val="0070C0"/>
              </a:solidFill>
            </a:endParaRPr>
          </a:p>
        </p:txBody>
      </p:sp>
      <p:sp>
        <p:nvSpPr>
          <p:cNvPr id="70" name="Textfeld 69"/>
          <p:cNvSpPr txBox="1"/>
          <p:nvPr/>
        </p:nvSpPr>
        <p:spPr>
          <a:xfrm>
            <a:off x="3968347" y="3587203"/>
            <a:ext cx="333746" cy="369332"/>
          </a:xfrm>
          <a:prstGeom prst="rect">
            <a:avLst/>
          </a:prstGeom>
          <a:noFill/>
        </p:spPr>
        <p:txBody>
          <a:bodyPr wrap="none" rtlCol="0">
            <a:spAutoFit/>
          </a:bodyPr>
          <a:lstStyle/>
          <a:p>
            <a:r>
              <a:rPr lang="el-GR" dirty="0" smtClean="0">
                <a:solidFill>
                  <a:srgbClr val="0070C0"/>
                </a:solidFill>
              </a:rPr>
              <a:t>φ</a:t>
            </a:r>
            <a:endParaRPr lang="en-US" baseline="-25000" dirty="0">
              <a:solidFill>
                <a:srgbClr val="0070C0"/>
              </a:solidFill>
            </a:endParaRPr>
          </a:p>
        </p:txBody>
      </p:sp>
      <p:sp>
        <p:nvSpPr>
          <p:cNvPr id="34" name="Geschweifte Klammer rechts 33"/>
          <p:cNvSpPr/>
          <p:nvPr/>
        </p:nvSpPr>
        <p:spPr>
          <a:xfrm rot="5400000">
            <a:off x="6673574" y="4110713"/>
            <a:ext cx="208757" cy="45720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feld 34"/>
          <p:cNvSpPr txBox="1"/>
          <p:nvPr/>
        </p:nvSpPr>
        <p:spPr>
          <a:xfrm>
            <a:off x="6490759" y="4419600"/>
            <a:ext cx="574388" cy="369332"/>
          </a:xfrm>
          <a:prstGeom prst="rect">
            <a:avLst/>
          </a:prstGeom>
          <a:noFill/>
        </p:spPr>
        <p:txBody>
          <a:bodyPr wrap="none" rtlCol="0">
            <a:spAutoFit/>
          </a:bodyPr>
          <a:lstStyle/>
          <a:p>
            <a:r>
              <a:rPr lang="de-DE" dirty="0" smtClean="0"/>
              <a:t>P</a:t>
            </a:r>
            <a:r>
              <a:rPr lang="de-DE" baseline="-25000" dirty="0" smtClean="0"/>
              <a:t> AB</a:t>
            </a:r>
            <a:endParaRPr lang="en-US" baseline="-25000" dirty="0"/>
          </a:p>
        </p:txBody>
      </p:sp>
      <p:sp>
        <p:nvSpPr>
          <p:cNvPr id="63" name="Datumsplatzhalter 62"/>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64" name="Foliennummernplatzhalter 63"/>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8</a:t>
            </a:fld>
            <a:endParaRPr lang="de-DE" sz="1000" dirty="0">
              <a:solidFill>
                <a:schemeClr val="tx2">
                  <a:lumMod val="50000"/>
                </a:schemeClr>
              </a:solidFill>
              <a:latin typeface="Corbel" pitchFamily="34" charset="0"/>
            </a:endParaRPr>
          </a:p>
        </p:txBody>
      </p:sp>
      <p:sp>
        <p:nvSpPr>
          <p:cNvPr id="66" name="Fußzeilenplatzhalter 65"/>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670678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8" grpId="0" animBg="1"/>
      <p:bldP spid="61"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Thermisches Modell</a:t>
            </a:r>
            <a:endParaRPr lang="en-US" dirty="0"/>
          </a:p>
        </p:txBody>
      </p:sp>
      <p:sp>
        <p:nvSpPr>
          <p:cNvPr id="3" name="Inhaltsplatzhalter 2"/>
          <p:cNvSpPr>
            <a:spLocks noGrp="1"/>
          </p:cNvSpPr>
          <p:nvPr>
            <p:ph idx="1"/>
          </p:nvPr>
        </p:nvSpPr>
        <p:spPr>
          <a:xfrm>
            <a:off x="414708" y="1143000"/>
            <a:ext cx="8229600" cy="762000"/>
          </a:xfrm>
        </p:spPr>
        <p:txBody>
          <a:bodyPr/>
          <a:lstStyle/>
          <a:p>
            <a:r>
              <a:rPr lang="de-DE" dirty="0" smtClean="0">
                <a:solidFill>
                  <a:schemeClr val="tx1"/>
                </a:solidFill>
              </a:rPr>
              <a:t>Folgende Folien legen das vereinfachte 1-Körper-Modell </a:t>
            </a:r>
          </a:p>
          <a:p>
            <a:r>
              <a:rPr lang="de-DE" dirty="0" smtClean="0">
                <a:solidFill>
                  <a:schemeClr val="tx1"/>
                </a:solidFill>
              </a:rPr>
              <a:t>(1-BODY-MODEL) zugrunde:</a:t>
            </a:r>
            <a:endParaRPr lang="en-US" dirty="0">
              <a:solidFill>
                <a:schemeClr val="tx1"/>
              </a:solidFill>
            </a:endParaRPr>
          </a:p>
        </p:txBody>
      </p:sp>
      <p:sp>
        <p:nvSpPr>
          <p:cNvPr id="51" name="Textfeld 50"/>
          <p:cNvSpPr txBox="1"/>
          <p:nvPr/>
        </p:nvSpPr>
        <p:spPr>
          <a:xfrm>
            <a:off x="152400" y="4126468"/>
            <a:ext cx="788293" cy="369332"/>
          </a:xfrm>
          <a:prstGeom prst="rect">
            <a:avLst/>
          </a:prstGeom>
          <a:noFill/>
        </p:spPr>
        <p:txBody>
          <a:bodyPr wrap="none" rtlCol="0">
            <a:spAutoFit/>
          </a:bodyPr>
          <a:lstStyle/>
          <a:p>
            <a:r>
              <a:rPr lang="de-DE" dirty="0" smtClean="0"/>
              <a:t>P</a:t>
            </a:r>
            <a:r>
              <a:rPr lang="de-DE" baseline="-25000" dirty="0" smtClean="0"/>
              <a:t>V TOT</a:t>
            </a:r>
            <a:endParaRPr lang="en-US" baseline="-25000" dirty="0"/>
          </a:p>
        </p:txBody>
      </p:sp>
      <p:sp>
        <p:nvSpPr>
          <p:cNvPr id="45" name="Textfeld 44"/>
          <p:cNvSpPr txBox="1"/>
          <p:nvPr/>
        </p:nvSpPr>
        <p:spPr>
          <a:xfrm>
            <a:off x="2912151" y="5802868"/>
            <a:ext cx="1153568" cy="369332"/>
          </a:xfrm>
          <a:prstGeom prst="rect">
            <a:avLst/>
          </a:prstGeom>
          <a:noFill/>
        </p:spPr>
        <p:txBody>
          <a:bodyPr wrap="square" rtlCol="0">
            <a:spAutoFit/>
          </a:bodyPr>
          <a:lstStyle/>
          <a:p>
            <a:r>
              <a:rPr lang="de-DE" dirty="0" err="1" smtClean="0"/>
              <a:t>ϑ</a:t>
            </a:r>
            <a:r>
              <a:rPr lang="de-DE" baseline="-25000" dirty="0" err="1" smtClean="0"/>
              <a:t>U</a:t>
            </a:r>
            <a:r>
              <a:rPr lang="de-DE" baseline="-25000" dirty="0" smtClean="0"/>
              <a:t> </a:t>
            </a:r>
            <a:r>
              <a:rPr lang="de-DE" dirty="0" smtClean="0"/>
              <a:t>= 40°</a:t>
            </a:r>
            <a:endParaRPr lang="en-US" baseline="-25000" dirty="0"/>
          </a:p>
        </p:txBody>
      </p:sp>
      <p:sp>
        <p:nvSpPr>
          <p:cNvPr id="61" name="Geschweifte Klammer rechts 60"/>
          <p:cNvSpPr/>
          <p:nvPr/>
        </p:nvSpPr>
        <p:spPr>
          <a:xfrm>
            <a:off x="3650819" y="2960794"/>
            <a:ext cx="235381" cy="2678006"/>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Ellipse 53"/>
          <p:cNvSpPr/>
          <p:nvPr/>
        </p:nvSpPr>
        <p:spPr>
          <a:xfrm>
            <a:off x="914400" y="41148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69" name="Gerade Verbindung mit Pfeil 68"/>
          <p:cNvCxnSpPr/>
          <p:nvPr/>
        </p:nvCxnSpPr>
        <p:spPr>
          <a:xfrm>
            <a:off x="3362989" y="2943930"/>
            <a:ext cx="0" cy="26948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2743200" y="4119069"/>
            <a:ext cx="436338" cy="369332"/>
          </a:xfrm>
          <a:prstGeom prst="rect">
            <a:avLst/>
          </a:prstGeom>
          <a:noFill/>
        </p:spPr>
        <p:txBody>
          <a:bodyPr wrap="none" rtlCol="0">
            <a:spAutoFit/>
          </a:bodyPr>
          <a:lstStyle/>
          <a:p>
            <a:r>
              <a:rPr lang="de-DE" dirty="0" err="1" smtClean="0"/>
              <a:t>R</a:t>
            </a:r>
            <a:r>
              <a:rPr lang="de-DE" baseline="-25000" dirty="0" err="1" smtClean="0"/>
              <a:t>ϑ</a:t>
            </a:r>
            <a:endParaRPr lang="en-US" baseline="-25000" dirty="0"/>
          </a:p>
        </p:txBody>
      </p:sp>
      <p:cxnSp>
        <p:nvCxnSpPr>
          <p:cNvPr id="77" name="Gerade Verbindung 76"/>
          <p:cNvCxnSpPr>
            <a:endCxn id="54" idx="6"/>
          </p:cNvCxnSpPr>
          <p:nvPr/>
        </p:nvCxnSpPr>
        <p:spPr>
          <a:xfrm>
            <a:off x="916793" y="4343400"/>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8" name="Gerade Verbindung 77"/>
          <p:cNvCxnSpPr>
            <a:stCxn id="54" idx="0"/>
          </p:cNvCxnSpPr>
          <p:nvPr/>
        </p:nvCxnSpPr>
        <p:spPr>
          <a:xfrm flipV="1">
            <a:off x="1143000" y="2943931"/>
            <a:ext cx="2036" cy="11708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a:endCxn id="54" idx="4"/>
          </p:cNvCxnSpPr>
          <p:nvPr/>
        </p:nvCxnSpPr>
        <p:spPr>
          <a:xfrm flipH="1" flipV="1">
            <a:off x="1143000" y="4572000"/>
            <a:ext cx="2036" cy="1066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1143000" y="2943930"/>
            <a:ext cx="1527874"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82" name="Rechteck 81"/>
          <p:cNvSpPr/>
          <p:nvPr/>
        </p:nvSpPr>
        <p:spPr>
          <a:xfrm rot="5400000">
            <a:off x="2423011" y="4249122"/>
            <a:ext cx="487978"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Gerade Verbindung 82"/>
          <p:cNvCxnSpPr/>
          <p:nvPr/>
        </p:nvCxnSpPr>
        <p:spPr>
          <a:xfrm>
            <a:off x="1828799" y="4385387"/>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1828800" y="4267200"/>
            <a:ext cx="454807"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flipH="1" flipV="1">
            <a:off x="2058398" y="2956426"/>
            <a:ext cx="2" cy="1310774"/>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flipH="1" flipV="1">
            <a:off x="2058399" y="4385387"/>
            <a:ext cx="1" cy="1253414"/>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82" idx="1"/>
          </p:cNvCxnSpPr>
          <p:nvPr/>
        </p:nvCxnSpPr>
        <p:spPr>
          <a:xfrm flipV="1">
            <a:off x="2667000" y="2943931"/>
            <a:ext cx="9324" cy="1137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a:endCxn id="82" idx="3"/>
          </p:cNvCxnSpPr>
          <p:nvPr/>
        </p:nvCxnSpPr>
        <p:spPr>
          <a:xfrm flipV="1">
            <a:off x="2665263" y="4569311"/>
            <a:ext cx="1737" cy="10694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1139126" y="5638800"/>
            <a:ext cx="1527874" cy="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90" name="Textfeld 89"/>
          <p:cNvSpPr txBox="1"/>
          <p:nvPr/>
        </p:nvSpPr>
        <p:spPr>
          <a:xfrm>
            <a:off x="1411512" y="4126468"/>
            <a:ext cx="436338" cy="369332"/>
          </a:xfrm>
          <a:prstGeom prst="rect">
            <a:avLst/>
          </a:prstGeom>
          <a:noFill/>
        </p:spPr>
        <p:txBody>
          <a:bodyPr wrap="none" rtlCol="0">
            <a:spAutoFit/>
          </a:bodyPr>
          <a:lstStyle/>
          <a:p>
            <a:r>
              <a:rPr lang="de-DE" dirty="0" err="1" smtClean="0"/>
              <a:t>C</a:t>
            </a:r>
            <a:r>
              <a:rPr lang="de-DE" baseline="-25000" dirty="0" err="1" smtClean="0"/>
              <a:t>ϑ</a:t>
            </a:r>
            <a:endParaRPr lang="en-US" baseline="-25000" dirty="0"/>
          </a:p>
        </p:txBody>
      </p:sp>
      <p:cxnSp>
        <p:nvCxnSpPr>
          <p:cNvPr id="91" name="Gerade Verbindung mit Pfeil 90"/>
          <p:cNvCxnSpPr/>
          <p:nvPr/>
        </p:nvCxnSpPr>
        <p:spPr>
          <a:xfrm flipV="1">
            <a:off x="962168" y="3611813"/>
            <a:ext cx="0" cy="369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feld 92"/>
          <p:cNvSpPr txBox="1"/>
          <p:nvPr/>
        </p:nvSpPr>
        <p:spPr>
          <a:xfrm>
            <a:off x="3825533" y="4115131"/>
            <a:ext cx="1432267" cy="369332"/>
          </a:xfrm>
          <a:prstGeom prst="rect">
            <a:avLst/>
          </a:prstGeom>
          <a:noFill/>
        </p:spPr>
        <p:txBody>
          <a:bodyPr wrap="square" rtlCol="0">
            <a:spAutoFit/>
          </a:bodyPr>
          <a:lstStyle/>
          <a:p>
            <a:r>
              <a:rPr lang="el-GR" dirty="0" smtClean="0"/>
              <a:t>Δ</a:t>
            </a:r>
            <a:r>
              <a:rPr lang="de-DE" dirty="0" smtClean="0"/>
              <a:t>ϑ = 100K</a:t>
            </a:r>
            <a:endParaRPr lang="en-US" baseline="-25000" dirty="0"/>
          </a:p>
        </p:txBody>
      </p:sp>
      <p:sp>
        <p:nvSpPr>
          <p:cNvPr id="94" name="Textfeld 93"/>
          <p:cNvSpPr txBox="1"/>
          <p:nvPr/>
        </p:nvSpPr>
        <p:spPr>
          <a:xfrm>
            <a:off x="2912151" y="2438400"/>
            <a:ext cx="1378568" cy="369332"/>
          </a:xfrm>
          <a:prstGeom prst="rect">
            <a:avLst/>
          </a:prstGeom>
          <a:noFill/>
        </p:spPr>
        <p:txBody>
          <a:bodyPr wrap="square" rtlCol="0">
            <a:spAutoFit/>
          </a:bodyPr>
          <a:lstStyle/>
          <a:p>
            <a:r>
              <a:rPr lang="de-DE" dirty="0" err="1" smtClean="0"/>
              <a:t>ϑ</a:t>
            </a:r>
            <a:r>
              <a:rPr lang="de-DE" baseline="-25000" dirty="0" err="1" smtClean="0"/>
              <a:t>CU</a:t>
            </a:r>
            <a:r>
              <a:rPr lang="de-DE" baseline="-25000" dirty="0" smtClean="0"/>
              <a:t> </a:t>
            </a:r>
            <a:r>
              <a:rPr lang="de-DE" dirty="0" smtClean="0"/>
              <a:t>= 140°</a:t>
            </a:r>
            <a:endParaRPr lang="en-US" baseline="-25000" dirty="0"/>
          </a:p>
        </p:txBody>
      </p:sp>
      <mc:AlternateContent xmlns:mc="http://schemas.openxmlformats.org/markup-compatibility/2006">
        <mc:Choice xmlns="" xmlns:a14="http://schemas.microsoft.com/office/drawing/2010/main" Requires="a14">
          <p:sp>
            <p:nvSpPr>
              <p:cNvPr id="21" name="Textfeld 20"/>
              <p:cNvSpPr txBox="1"/>
              <p:nvPr/>
            </p:nvSpPr>
            <p:spPr>
              <a:xfrm>
                <a:off x="5334000" y="1905000"/>
                <a:ext cx="3495188" cy="4352666"/>
              </a:xfrm>
              <a:prstGeom prst="rect">
                <a:avLst/>
              </a:prstGeom>
              <a:noFill/>
            </p:spPr>
            <p:txBody>
              <a:bodyPr wrap="none" rtlCol="0">
                <a:spAutoFit/>
              </a:bodyPr>
              <a:lstStyle/>
              <a:p>
                <a:r>
                  <a:rPr lang="de-DE" dirty="0" smtClean="0">
                    <a:latin typeface="Arial" panose="020B0604020202020204" pitchFamily="34" charset="0"/>
                    <a:ea typeface="Cambria Math"/>
                    <a:cs typeface="Arial" panose="020B0604020202020204" pitchFamily="34" charset="0"/>
                  </a:rPr>
                  <a:t>Temperatur-Abfall:</a:t>
                </a:r>
              </a:p>
              <a:p>
                <a:endParaRPr lang="de-DE" dirty="0" smtClean="0">
                  <a:latin typeface="Arial" panose="020B0604020202020204" pitchFamily="34" charset="0"/>
                  <a:ea typeface="Cambria Math"/>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i="1" smtClean="0">
                          <a:latin typeface="Cambria Math"/>
                          <a:ea typeface="Cambria Math"/>
                        </a:rPr>
                        <m:t>∆</m:t>
                      </m:r>
                      <m:r>
                        <a:rPr lang="de-DE" b="0" i="1" smtClean="0">
                          <a:latin typeface="Cambria Math"/>
                          <a:ea typeface="Cambria Math"/>
                        </a:rPr>
                        <m:t>𝜗</m:t>
                      </m:r>
                      <m:r>
                        <a:rPr lang="en-US" i="1" smtClean="0">
                          <a:latin typeface="Cambria Math"/>
                        </a:rPr>
                        <m:t>=</m:t>
                      </m:r>
                      <m:sSub>
                        <m:sSubPr>
                          <m:ctrlPr>
                            <a:rPr lang="en-US" i="1" smtClean="0">
                              <a:latin typeface="Cambria Math"/>
                            </a:rPr>
                          </m:ctrlPr>
                        </m:sSubPr>
                        <m:e>
                          <m:r>
                            <a:rPr lang="de-DE" b="0" i="1" smtClean="0">
                              <a:latin typeface="Cambria Math"/>
                            </a:rPr>
                            <m:t>𝑃</m:t>
                          </m:r>
                        </m:e>
                        <m:sub>
                          <m:r>
                            <a:rPr lang="de-DE" b="0" i="1" smtClean="0">
                              <a:latin typeface="Cambria Math"/>
                            </a:rPr>
                            <m:t>𝑉</m:t>
                          </m:r>
                        </m:sub>
                      </m:sSub>
                      <m:r>
                        <a:rPr lang="de-DE" b="0" i="1" smtClean="0">
                          <a:latin typeface="Cambria Math"/>
                        </a:rPr>
                        <m:t>∗</m:t>
                      </m:r>
                      <m:sSub>
                        <m:sSubPr>
                          <m:ctrlPr>
                            <a:rPr lang="de-DE" b="0" i="1" smtClean="0">
                              <a:latin typeface="Cambria Math"/>
                            </a:rPr>
                          </m:ctrlPr>
                        </m:sSubPr>
                        <m:e>
                          <m:r>
                            <a:rPr lang="de-DE" b="0" i="1" smtClean="0">
                              <a:latin typeface="Cambria Math"/>
                            </a:rPr>
                            <m:t>𝑅</m:t>
                          </m:r>
                        </m:e>
                        <m:sub>
                          <m:r>
                            <a:rPr lang="de-DE" b="0" i="1" smtClean="0">
                              <a:latin typeface="Cambria Math"/>
                            </a:rPr>
                            <m:t>𝜗</m:t>
                          </m:r>
                        </m:sub>
                      </m:sSub>
                      <m:r>
                        <a:rPr lang="de-DE" b="0" i="1" smtClean="0">
                          <a:latin typeface="Cambria Math"/>
                        </a:rPr>
                        <m:t>        </m:t>
                      </m:r>
                      <m:d>
                        <m:dPr>
                          <m:begChr m:val="["/>
                          <m:endChr m:val="]"/>
                          <m:ctrlPr>
                            <a:rPr lang="de-DE" b="0" i="1" smtClean="0">
                              <a:latin typeface="Cambria Math"/>
                            </a:rPr>
                          </m:ctrlPr>
                        </m:dPr>
                        <m:e>
                          <m:r>
                            <a:rPr lang="de-DE" i="1">
                              <a:latin typeface="Cambria Math"/>
                            </a:rPr>
                            <m:t>𝑊</m:t>
                          </m:r>
                          <m:r>
                            <a:rPr lang="de-DE" i="1">
                              <a:latin typeface="Cambria Math"/>
                            </a:rPr>
                            <m:t>∗</m:t>
                          </m:r>
                          <m:f>
                            <m:fPr>
                              <m:ctrlPr>
                                <a:rPr lang="de-DE" i="1">
                                  <a:latin typeface="Cambria Math"/>
                                </a:rPr>
                              </m:ctrlPr>
                            </m:fPr>
                            <m:num>
                              <m:r>
                                <a:rPr lang="de-DE" i="1">
                                  <a:latin typeface="Cambria Math"/>
                                </a:rPr>
                                <m:t>𝐾</m:t>
                              </m:r>
                            </m:num>
                            <m:den>
                              <m:r>
                                <a:rPr lang="de-DE" i="1">
                                  <a:latin typeface="Cambria Math"/>
                                </a:rPr>
                                <m:t>𝑊</m:t>
                              </m:r>
                            </m:den>
                          </m:f>
                          <m:r>
                            <a:rPr lang="de-DE" i="1">
                              <a:latin typeface="Cambria Math"/>
                            </a:rPr>
                            <m:t>=</m:t>
                          </m:r>
                          <m:r>
                            <a:rPr lang="de-DE" i="1">
                              <a:latin typeface="Cambria Math"/>
                            </a:rPr>
                            <m:t>𝐾</m:t>
                          </m:r>
                        </m:e>
                      </m:d>
                    </m:oMath>
                  </m:oMathPara>
                </a14:m>
                <a:endParaRPr lang="en-US" dirty="0" smtClean="0"/>
              </a:p>
              <a:p>
                <a:endParaRPr lang="de-DE" dirty="0"/>
              </a:p>
              <a:p>
                <a:r>
                  <a:rPr lang="de-DE" dirty="0" smtClean="0"/>
                  <a:t>Thermische Zeitkonstante:</a:t>
                </a:r>
              </a:p>
              <a:p>
                <a:endParaRPr lang="de-DE" dirty="0"/>
              </a:p>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de-DE" b="0" i="1" smtClean="0">
                              <a:latin typeface="Cambria Math"/>
                            </a:rPr>
                            <m:t>𝑇</m:t>
                          </m:r>
                        </m:e>
                        <m:sub>
                          <m:r>
                            <a:rPr lang="de-DE" b="0" i="1" smtClean="0">
                              <a:latin typeface="Cambria Math"/>
                            </a:rPr>
                            <m:t>𝜗</m:t>
                          </m:r>
                        </m:sub>
                      </m:sSub>
                      <m:r>
                        <a:rPr lang="de-DE" b="0" i="1" smtClean="0">
                          <a:latin typeface="Cambria Math"/>
                        </a:rPr>
                        <m:t>=</m:t>
                      </m:r>
                      <m:r>
                        <a:rPr lang="de-DE" b="0" i="1" smtClean="0">
                          <a:latin typeface="Cambria Math"/>
                          <a:ea typeface="Cambria Math"/>
                        </a:rPr>
                        <m:t>𝜏</m:t>
                      </m:r>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𝑅</m:t>
                          </m:r>
                        </m:e>
                        <m:sub>
                          <m:r>
                            <a:rPr lang="de-DE" b="0" i="1" smtClean="0">
                              <a:latin typeface="Cambria Math"/>
                              <a:ea typeface="Cambria Math"/>
                            </a:rPr>
                            <m:t>𝜗</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𝐶</m:t>
                          </m:r>
                        </m:e>
                        <m:sub>
                          <m:r>
                            <a:rPr lang="de-DE" b="0" i="1" smtClean="0">
                              <a:latin typeface="Cambria Math"/>
                              <a:ea typeface="Cambria Math"/>
                            </a:rPr>
                            <m:t>𝜗</m:t>
                          </m:r>
                        </m:sub>
                      </m:sSub>
                      <m:r>
                        <a:rPr lang="de-DE" b="0" i="1" smtClean="0">
                          <a:latin typeface="Cambria Math"/>
                          <a:ea typeface="Cambria Math"/>
                        </a:rPr>
                        <m:t>   </m:t>
                      </m:r>
                      <m:d>
                        <m:dPr>
                          <m:begChr m:val="["/>
                          <m:endChr m:val="]"/>
                          <m:ctrlPr>
                            <a:rPr lang="de-DE" b="0" i="1" smtClean="0">
                              <a:latin typeface="Cambria Math"/>
                              <a:ea typeface="Cambria Math"/>
                            </a:rPr>
                          </m:ctrlPr>
                        </m:dPr>
                        <m:e>
                          <m:f>
                            <m:fPr>
                              <m:ctrlPr>
                                <a:rPr lang="de-DE" b="0" i="1" smtClean="0">
                                  <a:latin typeface="Cambria Math"/>
                                  <a:ea typeface="Cambria Math"/>
                                </a:rPr>
                              </m:ctrlPr>
                            </m:fPr>
                            <m:num>
                              <m:r>
                                <a:rPr lang="de-DE" b="0" i="1" smtClean="0">
                                  <a:latin typeface="Cambria Math"/>
                                  <a:ea typeface="Cambria Math"/>
                                </a:rPr>
                                <m:t>𝐾</m:t>
                              </m:r>
                            </m:num>
                            <m:den>
                              <m:r>
                                <a:rPr lang="de-DE" b="0" i="1" smtClean="0">
                                  <a:latin typeface="Cambria Math"/>
                                  <a:ea typeface="Cambria Math"/>
                                </a:rPr>
                                <m:t>𝑊</m:t>
                              </m:r>
                            </m:den>
                          </m:f>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𝑊𝑠</m:t>
                              </m:r>
                            </m:num>
                            <m:den>
                              <m:r>
                                <a:rPr lang="de-DE" b="0" i="1" smtClean="0">
                                  <a:latin typeface="Cambria Math"/>
                                  <a:ea typeface="Cambria Math"/>
                                </a:rPr>
                                <m:t>𝐾</m:t>
                              </m:r>
                            </m:den>
                          </m:f>
                          <m:r>
                            <a:rPr lang="de-DE" b="0" i="1" smtClean="0">
                              <a:latin typeface="Cambria Math"/>
                              <a:ea typeface="Cambria Math"/>
                            </a:rPr>
                            <m:t>=</m:t>
                          </m:r>
                          <m:r>
                            <a:rPr lang="de-DE" b="0" i="1" smtClean="0">
                              <a:latin typeface="Cambria Math"/>
                              <a:ea typeface="Cambria Math"/>
                            </a:rPr>
                            <m:t>𝑠</m:t>
                          </m:r>
                        </m:e>
                      </m:d>
                    </m:oMath>
                  </m:oMathPara>
                </a14:m>
                <a:endParaRPr lang="en-US" dirty="0" smtClean="0"/>
              </a:p>
              <a:p>
                <a:endParaRPr lang="de-DE" dirty="0"/>
              </a:p>
              <a:p>
                <a:r>
                  <a:rPr lang="de-DE" dirty="0" smtClean="0"/>
                  <a:t>Wärmekapazität:</a:t>
                </a:r>
              </a:p>
              <a:p>
                <a:endParaRPr lang="de-DE" dirty="0"/>
              </a:p>
              <a:p>
                <a14:m>
                  <m:oMath xmlns:m="http://schemas.openxmlformats.org/officeDocument/2006/math">
                    <m:sSub>
                      <m:sSubPr>
                        <m:ctrlPr>
                          <a:rPr lang="en-US" i="1" smtClean="0">
                            <a:latin typeface="Cambria Math"/>
                          </a:rPr>
                        </m:ctrlPr>
                      </m:sSubPr>
                      <m:e>
                        <m:r>
                          <a:rPr lang="de-DE" b="0" i="1" smtClean="0">
                            <a:latin typeface="Cambria Math"/>
                          </a:rPr>
                          <m:t>𝐶</m:t>
                        </m:r>
                      </m:e>
                      <m:sub>
                        <m:r>
                          <a:rPr lang="de-DE" b="0" i="1" smtClean="0">
                            <a:latin typeface="Cambria Math"/>
                          </a:rPr>
                          <m:t>𝜗</m:t>
                        </m:r>
                      </m:sub>
                    </m:sSub>
                    <m:r>
                      <a:rPr lang="en-US" i="1" smtClean="0">
                        <a:latin typeface="Cambria Math"/>
                      </a:rPr>
                      <m:t>=</m:t>
                    </m:r>
                    <m:r>
                      <a:rPr lang="de-DE" b="0" i="1" smtClean="0">
                        <a:latin typeface="Cambria Math"/>
                      </a:rPr>
                      <m:t>𝑚</m:t>
                    </m:r>
                    <m:r>
                      <a:rPr lang="de-DE" b="0" i="1" smtClean="0">
                        <a:latin typeface="Cambria Math"/>
                      </a:rPr>
                      <m:t>∗</m:t>
                    </m:r>
                    <m:r>
                      <a:rPr lang="de-DE" b="0" i="1" smtClean="0">
                        <a:latin typeface="Cambria Math"/>
                      </a:rPr>
                      <m:t>𝑐</m:t>
                    </m:r>
                    <m:r>
                      <a:rPr lang="de-DE" b="0" i="1" smtClean="0">
                        <a:latin typeface="Cambria Math"/>
                      </a:rPr>
                      <m:t> </m:t>
                    </m:r>
                    <m:d>
                      <m:dPr>
                        <m:begChr m:val="["/>
                        <m:endChr m:val="]"/>
                        <m:ctrlPr>
                          <a:rPr lang="de-DE" b="0" i="1" smtClean="0">
                            <a:latin typeface="Cambria Math"/>
                          </a:rPr>
                        </m:ctrlPr>
                      </m:dPr>
                      <m:e>
                        <m:r>
                          <a:rPr lang="de-DE" b="0" i="1" smtClean="0">
                            <a:latin typeface="Cambria Math"/>
                          </a:rPr>
                          <m:t>𝑘𝑔</m:t>
                        </m:r>
                        <m:r>
                          <a:rPr lang="de-DE" b="0" i="1" smtClean="0">
                            <a:latin typeface="Cambria Math"/>
                          </a:rPr>
                          <m:t>∗</m:t>
                        </m:r>
                        <m:f>
                          <m:fPr>
                            <m:ctrlPr>
                              <a:rPr lang="de-DE" b="0" i="1" smtClean="0">
                                <a:latin typeface="Cambria Math"/>
                              </a:rPr>
                            </m:ctrlPr>
                          </m:fPr>
                          <m:num>
                            <m:r>
                              <a:rPr lang="de-DE" b="0" i="1" smtClean="0">
                                <a:latin typeface="Cambria Math"/>
                              </a:rPr>
                              <m:t>𝑊𝑠</m:t>
                            </m:r>
                          </m:num>
                          <m:den>
                            <m:r>
                              <a:rPr lang="de-DE" b="0" i="1" smtClean="0">
                                <a:latin typeface="Cambria Math"/>
                              </a:rPr>
                              <m:t>𝑘𝑔</m:t>
                            </m:r>
                            <m:r>
                              <a:rPr lang="de-DE" b="0" i="1" smtClean="0">
                                <a:latin typeface="Cambria Math"/>
                              </a:rPr>
                              <m:t>∗</m:t>
                            </m:r>
                            <m:r>
                              <a:rPr lang="de-DE" b="0" i="1" smtClean="0">
                                <a:latin typeface="Cambria Math"/>
                              </a:rPr>
                              <m:t>𝐾</m:t>
                            </m:r>
                          </m:den>
                        </m:f>
                      </m:e>
                    </m:d>
                  </m:oMath>
                </a14:m>
                <a:r>
                  <a:rPr lang="en-US" dirty="0" smtClean="0"/>
                  <a:t> </a:t>
                </a:r>
              </a:p>
              <a:p>
                <a:endParaRPr lang="en-US" dirty="0"/>
              </a:p>
              <a:p>
                <a:r>
                  <a:rPr lang="en-US" dirty="0"/>
                  <a:t>c</a:t>
                </a:r>
                <a:r>
                  <a:rPr lang="en-US" dirty="0" smtClean="0"/>
                  <a:t> = </a:t>
                </a:r>
                <a:r>
                  <a:rPr lang="en-US" dirty="0" err="1" smtClean="0"/>
                  <a:t>spez</a:t>
                </a:r>
                <a:r>
                  <a:rPr lang="en-US" dirty="0" smtClean="0"/>
                  <a:t>. </a:t>
                </a:r>
                <a:r>
                  <a:rPr lang="en-US" dirty="0" err="1" smtClean="0"/>
                  <a:t>Wärmekapazität</a:t>
                </a:r>
                <a:r>
                  <a:rPr lang="en-US" dirty="0" smtClean="0"/>
                  <a:t>       </a:t>
                </a:r>
                <a:endParaRPr lang="en-US" dirty="0"/>
              </a:p>
            </p:txBody>
          </p:sp>
        </mc:Choice>
        <mc:Fallback>
          <p:sp>
            <p:nvSpPr>
              <p:cNvPr id="21" name="Textfeld 20"/>
              <p:cNvSpPr txBox="1">
                <a:spLocks noRot="1" noChangeAspect="1" noMove="1" noResize="1" noEditPoints="1" noAdjustHandles="1" noChangeArrowheads="1" noChangeShapeType="1" noTextEdit="1"/>
              </p:cNvSpPr>
              <p:nvPr/>
            </p:nvSpPr>
            <p:spPr>
              <a:xfrm>
                <a:off x="5334000" y="1905000"/>
                <a:ext cx="3495188" cy="4352666"/>
              </a:xfrm>
              <a:prstGeom prst="rect">
                <a:avLst/>
              </a:prstGeom>
              <a:blipFill rotWithShape="1">
                <a:blip r:embed="rId2" cstate="print"/>
                <a:stretch>
                  <a:fillRect l="-1396" t="-700" b="-1261"/>
                </a:stretch>
              </a:blipFill>
            </p:spPr>
            <p:txBody>
              <a:bodyPr/>
              <a:lstStyle/>
              <a:p>
                <a:r>
                  <a:rPr lang="en-US">
                    <a:noFill/>
                  </a:rPr>
                  <a:t> </a:t>
                </a:r>
              </a:p>
            </p:txBody>
          </p:sp>
        </mc:Fallback>
      </mc:AlternateContent>
      <p:sp>
        <p:nvSpPr>
          <p:cNvPr id="30" name="Datumsplatzhalter 29"/>
          <p:cNvSpPr>
            <a:spLocks noGrp="1"/>
          </p:cNvSpPr>
          <p:nvPr>
            <p:ph type="dt" sz="half" idx="13"/>
          </p:nvPr>
        </p:nvSpPr>
        <p:spPr>
          <a:xfrm>
            <a:off x="431448" y="6545237"/>
            <a:ext cx="874440" cy="268139"/>
          </a:xfrm>
        </p:spPr>
        <p:txBody>
          <a:bodyPr/>
          <a:lstStyle/>
          <a:p>
            <a:r>
              <a:rPr lang="de-DE" dirty="0" smtClean="0">
                <a:solidFill>
                  <a:schemeClr val="tx2">
                    <a:lumMod val="50000"/>
                  </a:schemeClr>
                </a:solidFill>
                <a:latin typeface="Corbel" pitchFamily="34" charset="0"/>
              </a:rPr>
              <a:t>01.05.2017</a:t>
            </a:r>
            <a:endParaRPr lang="de-DE" dirty="0">
              <a:solidFill>
                <a:schemeClr val="tx2">
                  <a:lumMod val="50000"/>
                </a:schemeClr>
              </a:solidFill>
              <a:latin typeface="Corbel" pitchFamily="34" charset="0"/>
            </a:endParaRPr>
          </a:p>
        </p:txBody>
      </p:sp>
      <p:sp>
        <p:nvSpPr>
          <p:cNvPr id="31" name="Foliennummernplatzhalter 30"/>
          <p:cNvSpPr>
            <a:spLocks noGrp="1"/>
          </p:cNvSpPr>
          <p:nvPr>
            <p:ph type="sldNum" sz="quarter" idx="12"/>
          </p:nvPr>
        </p:nvSpPr>
        <p:spPr/>
        <p:txBody>
          <a:bodyPr/>
          <a:lstStyle/>
          <a:p>
            <a:pPr algn="r"/>
            <a:fld id="{60F21FF6-9FBD-44C9-9E0A-5112F85975AF}" type="slidenum">
              <a:rPr lang="de-DE" sz="1000" smtClean="0">
                <a:solidFill>
                  <a:schemeClr val="tx2">
                    <a:lumMod val="50000"/>
                  </a:schemeClr>
                </a:solidFill>
                <a:latin typeface="Corbel" pitchFamily="34" charset="0"/>
              </a:rPr>
              <a:pPr algn="r"/>
              <a:t>9</a:t>
            </a:fld>
            <a:endParaRPr lang="de-DE" sz="1000" dirty="0">
              <a:solidFill>
                <a:schemeClr val="tx2">
                  <a:lumMod val="50000"/>
                </a:schemeClr>
              </a:solidFill>
              <a:latin typeface="Corbel" pitchFamily="34" charset="0"/>
            </a:endParaRPr>
          </a:p>
        </p:txBody>
      </p:sp>
      <p:sp>
        <p:nvSpPr>
          <p:cNvPr id="32" name="Fußzeilenplatzhalter 31"/>
          <p:cNvSpPr>
            <a:spLocks noGrp="1"/>
          </p:cNvSpPr>
          <p:nvPr>
            <p:ph type="ftr" sz="quarter" idx="3"/>
          </p:nvPr>
        </p:nvSpPr>
        <p:spPr/>
        <p:txBody>
          <a:bodyPr/>
          <a:lstStyle/>
          <a:p>
            <a:r>
              <a:rPr lang="de-DE" sz="1000" dirty="0" smtClean="0">
                <a:solidFill>
                  <a:schemeClr val="tx2">
                    <a:lumMod val="50000"/>
                  </a:schemeClr>
                </a:solidFill>
                <a:latin typeface="Corbel" pitchFamily="34" charset="0"/>
              </a:rPr>
              <a:t>© 2017.   </a:t>
            </a:r>
            <a:r>
              <a:rPr lang="de-DE" dirty="0" smtClean="0">
                <a:solidFill>
                  <a:schemeClr val="tx2">
                    <a:lumMod val="50000"/>
                  </a:schemeClr>
                </a:solidFill>
                <a:latin typeface="Corbel" pitchFamily="34" charset="0"/>
              </a:rPr>
              <a:t>∫</a:t>
            </a:r>
            <a:r>
              <a:rPr lang="de-DE" sz="1000" dirty="0" smtClean="0">
                <a:solidFill>
                  <a:schemeClr val="tx2">
                    <a:lumMod val="50000"/>
                  </a:schemeClr>
                </a:solidFill>
                <a:latin typeface="Corbel" pitchFamily="34" charset="0"/>
              </a:rPr>
              <a:t>ERVOANTRIEBSTECHNIK.DE    Alle Rechte vorbehalten.</a:t>
            </a:r>
            <a:endParaRPr lang="de-DE" sz="1000" dirty="0">
              <a:solidFill>
                <a:schemeClr val="tx2">
                  <a:lumMod val="50000"/>
                </a:schemeClr>
              </a:solidFill>
              <a:latin typeface="Corbel" pitchFamily="34" charset="0"/>
            </a:endParaRPr>
          </a:p>
        </p:txBody>
      </p:sp>
    </p:spTree>
    <p:extLst>
      <p:ext uri="{BB962C8B-B14F-4D97-AF65-F5344CB8AC3E}">
        <p14:creationId xmlns="" xmlns:p14="http://schemas.microsoft.com/office/powerpoint/2010/main" val="414687374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sign2">
  <a:themeElements>
    <a:clrScheme name="Phoeb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enutzerdefiniert 1">
      <a:majorFont>
        <a:latin typeface="Arial"/>
        <a:ea typeface=""/>
        <a:cs typeface=""/>
      </a:majorFont>
      <a:minorFont>
        <a:latin typeface="Arial"/>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Design2</Template>
  <TotalTime>0</TotalTime>
  <Words>2529</Words>
  <Application>Microsoft Office PowerPoint</Application>
  <PresentationFormat>Bildschirmpräsentation (4:3)</PresentationFormat>
  <Paragraphs>607</Paragraphs>
  <Slides>62</Slides>
  <Notes>4</Notes>
  <HiddenSlides>0</HiddenSlides>
  <MMClips>0</MMClips>
  <ScaleCrop>false</ScaleCrop>
  <HeadingPairs>
    <vt:vector size="4" baseType="variant">
      <vt:variant>
        <vt:lpstr>Design</vt:lpstr>
      </vt:variant>
      <vt:variant>
        <vt:i4>1</vt:i4>
      </vt:variant>
      <vt:variant>
        <vt:lpstr>Folientitel</vt:lpstr>
      </vt:variant>
      <vt:variant>
        <vt:i4>62</vt:i4>
      </vt:variant>
    </vt:vector>
  </HeadingPairs>
  <TitlesOfParts>
    <vt:vector size="63" baseType="lpstr">
      <vt:lpstr>Design2</vt:lpstr>
      <vt:lpstr>Verluste der PMSM</vt:lpstr>
      <vt:lpstr>Einstieg</vt:lpstr>
      <vt:lpstr>Agenda:</vt:lpstr>
      <vt:lpstr>Agenda:</vt:lpstr>
      <vt:lpstr>Gleichstrommaschine GM</vt:lpstr>
      <vt:lpstr>PMSM</vt:lpstr>
      <vt:lpstr>Einphasige Ersatzschaltbild</vt:lpstr>
      <vt:lpstr>Leistungsdreieck</vt:lpstr>
      <vt:lpstr>Thermisches Modell</vt:lpstr>
      <vt:lpstr>Verluste + Reibmoment + Wärme</vt:lpstr>
      <vt:lpstr>Kategorie:</vt:lpstr>
      <vt:lpstr>Magnetisierungsverluste MV</vt:lpstr>
      <vt:lpstr>Magnetisierungsverluste MV</vt:lpstr>
      <vt:lpstr>Magnetisierungsverluste MV</vt:lpstr>
      <vt:lpstr>Magnetisierungsverluste MV</vt:lpstr>
      <vt:lpstr>Wirbelstromverluste WSV</vt:lpstr>
      <vt:lpstr>Exkurs 1  Mathematik</vt:lpstr>
      <vt:lpstr>Wellendichtring</vt:lpstr>
      <vt:lpstr>Wellendichtring</vt:lpstr>
      <vt:lpstr>Cogging </vt:lpstr>
      <vt:lpstr>Austrudelversuch </vt:lpstr>
      <vt:lpstr>Austrudelversuch </vt:lpstr>
      <vt:lpstr>Austrudelversuch 14,5 Nm Motor</vt:lpstr>
      <vt:lpstr>Austrudelversuch 14,5 Nm Motor</vt:lpstr>
      <vt:lpstr>Austrudelversuch 14,5 Nm Motor</vt:lpstr>
      <vt:lpstr>Austrudelversuch 14,5 Nm Motor</vt:lpstr>
      <vt:lpstr>Austrudelversuch 14,5 Nm Motor</vt:lpstr>
      <vt:lpstr>Austrudelversuch 1,2 Nm Motor</vt:lpstr>
      <vt:lpstr>Austrudelversuch 1,2 Nm Motor</vt:lpstr>
      <vt:lpstr>Austrudelversuch 1,2 Nm Motor</vt:lpstr>
      <vt:lpstr>Austrudelversuch 1,2 Nm Motor</vt:lpstr>
      <vt:lpstr>Austrudelversuch 1,2 Nm Motor</vt:lpstr>
      <vt:lpstr>Austrudelversuch 1,2 Nm Motor</vt:lpstr>
      <vt:lpstr>Austrudelversuch 1,2 Nm Motor</vt:lpstr>
      <vt:lpstr>Stromgrenze 1,2 Nm Motor</vt:lpstr>
      <vt:lpstr>Stromgrenze 1,2 Nm Motor</vt:lpstr>
      <vt:lpstr>Stromgrenze 1,2 Nm Motor</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Drehzahl-Drehmoment-Diagramm</vt:lpstr>
      <vt:lpstr>Thermisches Modell</vt:lpstr>
      <vt:lpstr>3-Körper-Modell (3-BODY-MODEL)</vt:lpstr>
      <vt:lpstr>3-Körper-Modell (3-BODY-MODEL)</vt:lpstr>
      <vt:lpstr>3-Körper-Modell (3-BODY-MODEL)</vt:lpstr>
      <vt:lpstr>3-Körper-Modell (3-BODY-MODEL)</vt:lpstr>
      <vt:lpstr>3-Körper-Modell (3-BODY-MODEL)</vt:lpstr>
      <vt:lpstr>3-Körper-Modell (3-BODY-MODEL)</vt:lpstr>
      <vt:lpstr>3-Körper-Modell (3-BODY-MODEL)</vt:lpstr>
      <vt:lpstr>Fragen und Antworten</vt:lpstr>
      <vt:lpstr>Literatur-Verweise</vt:lpstr>
    </vt:vector>
  </TitlesOfParts>
  <Company>Name Ihrer Firma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Roland Fetzner</dc:creator>
  <cp:lastModifiedBy>Roland Fetzner</cp:lastModifiedBy>
  <cp:revision>108</cp:revision>
  <dcterms:created xsi:type="dcterms:W3CDTF">2017-04-24T16:50:08Z</dcterms:created>
  <dcterms:modified xsi:type="dcterms:W3CDTF">2019-06-16T13:59:48Z</dcterms:modified>
</cp:coreProperties>
</file>